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14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98" r:id="rId1"/>
  </p:sldMasterIdLst>
  <p:notesMasterIdLst>
    <p:notesMasterId r:id="rId25"/>
  </p:notesMasterIdLst>
  <p:handoutMasterIdLst>
    <p:handoutMasterId r:id="rId26"/>
  </p:handoutMasterIdLst>
  <p:sldIdLst>
    <p:sldId id="966" r:id="rId2"/>
    <p:sldId id="1198" r:id="rId3"/>
    <p:sldId id="1208" r:id="rId4"/>
    <p:sldId id="1209" r:id="rId5"/>
    <p:sldId id="1199" r:id="rId6"/>
    <p:sldId id="1200" r:id="rId7"/>
    <p:sldId id="257" r:id="rId8"/>
    <p:sldId id="261" r:id="rId9"/>
    <p:sldId id="262" r:id="rId10"/>
    <p:sldId id="263" r:id="rId11"/>
    <p:sldId id="264" r:id="rId12"/>
    <p:sldId id="265" r:id="rId13"/>
    <p:sldId id="269" r:id="rId14"/>
    <p:sldId id="272" r:id="rId15"/>
    <p:sldId id="432" r:id="rId16"/>
    <p:sldId id="1210" r:id="rId17"/>
    <p:sldId id="1212" r:id="rId18"/>
    <p:sldId id="1213" r:id="rId19"/>
    <p:sldId id="260" r:id="rId20"/>
    <p:sldId id="1214" r:id="rId21"/>
    <p:sldId id="1211" r:id="rId22"/>
    <p:sldId id="267" r:id="rId23"/>
    <p:sldId id="1207" r:id="rId24"/>
  </p:sldIdLst>
  <p:sldSz cx="9906000" cy="6858000" type="A4"/>
  <p:notesSz cx="6858000" cy="120570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A4B5"/>
    <a:srgbClr val="FFFBF0"/>
    <a:srgbClr val="333333"/>
    <a:srgbClr val="FFC000"/>
    <a:srgbClr val="D9D9D9"/>
    <a:srgbClr val="673838"/>
    <a:srgbClr val="FFFF66"/>
    <a:srgbClr val="EDABD2"/>
    <a:srgbClr val="66FF66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89" autoAdjust="0"/>
    <p:restoredTop sz="96947" autoAdjust="0"/>
  </p:normalViewPr>
  <p:slideViewPr>
    <p:cSldViewPr>
      <p:cViewPr>
        <p:scale>
          <a:sx n="70" d="100"/>
          <a:sy n="70" d="100"/>
        </p:scale>
        <p:origin x="260" y="32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173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2"/>
            <a:ext cx="2973012" cy="601710"/>
          </a:xfrm>
          <a:prstGeom prst="rect">
            <a:avLst/>
          </a:prstGeom>
        </p:spPr>
        <p:txBody>
          <a:bodyPr vert="horz" lIns="91798" tIns="45901" rIns="91798" bIns="45901" rtlCol="0"/>
          <a:lstStyle>
            <a:lvl1pPr algn="l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3421" y="2"/>
            <a:ext cx="2973011" cy="601710"/>
          </a:xfrm>
          <a:prstGeom prst="rect">
            <a:avLst/>
          </a:prstGeom>
        </p:spPr>
        <p:txBody>
          <a:bodyPr vert="horz" lIns="91798" tIns="45901" rIns="91798" bIns="45901" rtlCol="0"/>
          <a:lstStyle>
            <a:lvl1pPr algn="r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0B7F5669-EB0F-4D76-8404-DDA1B6AFC786}" type="datetimeFigureOut">
              <a:rPr lang="id-ID"/>
              <a:pPr>
                <a:defRPr/>
              </a:pPr>
              <a:t>31/08/2021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4" y="11453449"/>
            <a:ext cx="2973012" cy="601710"/>
          </a:xfrm>
          <a:prstGeom prst="rect">
            <a:avLst/>
          </a:prstGeom>
        </p:spPr>
        <p:txBody>
          <a:bodyPr vert="horz" lIns="91798" tIns="45901" rIns="91798" bIns="45901" rtlCol="0" anchor="b"/>
          <a:lstStyle>
            <a:lvl1pPr algn="l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3421" y="11453449"/>
            <a:ext cx="2973011" cy="601710"/>
          </a:xfrm>
          <a:prstGeom prst="rect">
            <a:avLst/>
          </a:prstGeom>
        </p:spPr>
        <p:txBody>
          <a:bodyPr vert="horz" lIns="91798" tIns="45901" rIns="91798" bIns="45901" rtlCol="0" anchor="b"/>
          <a:lstStyle>
            <a:lvl1pPr algn="r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406A1BF5-01CD-4553-86B1-DB0832E233C1}" type="slidenum">
              <a:rPr lang="id-ID"/>
              <a:pPr>
                <a:defRPr/>
              </a:pPr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70291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" y="2"/>
            <a:ext cx="2973012" cy="6017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798" tIns="45901" rIns="91798" bIns="45901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3421" y="2"/>
            <a:ext cx="2973011" cy="6017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798" tIns="45901" rIns="91798" bIns="45901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65100" y="906463"/>
            <a:ext cx="6527800" cy="45196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965" y="5726737"/>
            <a:ext cx="5486084" cy="542491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798" tIns="45901" rIns="91798" bIns="4590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4" y="11453449"/>
            <a:ext cx="2973012" cy="6017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798" tIns="45901" rIns="91798" bIns="45901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3421" y="11453449"/>
            <a:ext cx="2973011" cy="6017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798" tIns="45901" rIns="91798" bIns="45901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1ECDDC76-022F-4165-B424-EAA0694111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6224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68275" y="908050"/>
            <a:ext cx="6524625" cy="4518025"/>
          </a:xfrm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d-ID">
              <a:latin typeface="Arial" pitchFamily="34" charset="0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9011" indent="-288082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52324" indent="-230467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13254" indent="-230467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74185" indent="-230467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35116" indent="-23046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96046" indent="-23046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56973" indent="-23046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917903" indent="-23046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2231CFE9-6543-438B-8D43-7C0D29893172}" type="slidenum">
              <a:rPr lang="en-US" b="0" smtClean="0">
                <a:solidFill>
                  <a:prstClr val="black"/>
                </a:solidFill>
              </a:rPr>
              <a:pPr eaLnBrk="1" hangingPunct="1">
                <a:defRPr/>
              </a:pPr>
              <a:t>1</a:t>
            </a:fld>
            <a:endParaRPr lang="en-US" b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047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9B9AB-9DF3-4A73-9264-C159059034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ECE1D0-8200-4D60-B66B-24335AE579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950"/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3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39D848-D473-4BB2-AC2A-DC9470853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AF6125-462A-4F35-878D-C8D264F98FEF}" type="datetimeFigureOut">
              <a:rPr lang="en-US" smtClean="0"/>
              <a:pPr>
                <a:defRPr/>
              </a:pPr>
              <a:t>8/31/2021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A9864D-DED8-4F13-9480-D2EA83574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B87F89-DA74-4857-8676-0D2E4A3AD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FB9915-D45D-4FC5-BC42-436883D888A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01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F4011-A4D5-4397-920A-F854917B5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0E014B-DD7E-459E-8006-1516024501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5CCC1A-EA42-4E34-BD1A-982E89502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133052C-F1AD-4DD8-877D-2032A861405B}" type="datetimeFigureOut">
              <a:rPr lang="en-US" smtClean="0"/>
              <a:pPr>
                <a:defRPr/>
              </a:pPr>
              <a:t>8/31/2021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B4BE66-8A94-4FB3-8B4B-7429DEDAC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C885BB-A576-4E07-BFFB-64A4519CB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3E25F1-0BD2-4619-B4A7-DB2A344F184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621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1FF80DA-2889-4231-B057-054A68A635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088981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728C71-AD86-42B8-9887-43387AB09A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1037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1797E9-9E0C-48F3-BC35-BF66D699C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7095F5-66D9-450D-B59C-136C8F77DC80}" type="datetimeFigureOut">
              <a:rPr lang="en-US" smtClean="0"/>
              <a:pPr>
                <a:defRPr/>
              </a:pPr>
              <a:t>8/31/2021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C18548-C572-46A0-90DA-A16670C01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58EDFA-224A-4E19-9F23-3E708F5D1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ED8994-E69E-4695-81F1-E5AD46FF059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397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9E8A7-E7F4-4013-A2F9-BBD580795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709075-5951-470E-B16E-9DC2F05E65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523C1C-FFCF-4CAB-9F67-AFD383BEA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95E4D7-7AF1-48B9-8B8E-52BA4A1AB8DA}" type="datetimeFigureOut">
              <a:rPr lang="en-US" smtClean="0"/>
              <a:pPr>
                <a:defRPr/>
              </a:pPr>
              <a:t>8/31/2021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1B53BB-E973-46C8-9D17-9074F6992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E02272-F45B-4891-AA23-1E76668C9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16E3AF-D7EF-4467-9BF6-7BE9682C9F5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372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7E013-F982-460C-BC88-0B62C2137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878" y="1709739"/>
            <a:ext cx="8543925" cy="2852737"/>
          </a:xfrm>
        </p:spPr>
        <p:txBody>
          <a:bodyPr anchor="b"/>
          <a:lstStyle>
            <a:lvl1pPr>
              <a:defRPr sz="48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CB31D1-1601-4C9A-A97A-2901ED1AB3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878" y="4589464"/>
            <a:ext cx="8543925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1pPr>
            <a:lvl2pPr marL="371475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21FA15-E682-425F-9924-2E7BF043B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5CA7B6E-328A-4463-81D5-C304733A99E8}" type="datetimeFigureOut">
              <a:rPr lang="en-US" smtClean="0"/>
              <a:pPr>
                <a:defRPr/>
              </a:pPr>
              <a:t>8/31/2021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3E8305-A122-4519-8A6F-A7B4B44F0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CB457F-AB6D-4868-8A0D-DF09C1DC1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B62D0A-8325-4B6F-85EA-18FDB0350A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471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97097-795F-4AD3-AC3A-24D31F62A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127F1B-639C-4A96-8443-A2DD4476E3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B95023-292A-4476-9143-BC7689A835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562208-1550-4B53-BBEC-71329D76F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7C1A0B9-B384-4C32-895F-3A2920DE93AF}" type="datetimeFigureOut">
              <a:rPr lang="en-US" smtClean="0"/>
              <a:pPr>
                <a:defRPr/>
              </a:pPr>
              <a:t>8/31/2021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ADF059-6092-4C80-BE62-C7073F44D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549E25-0D11-4E59-A3FB-9C90E9155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AC9FA-C363-4BDF-8119-A1A1AB5ED62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838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66AEE-AF32-4B9A-9470-525C15967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0A5188-407A-4019-ACDE-EEDF9BFCA0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2328" y="1681163"/>
            <a:ext cx="4190702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C7CBF7-0824-489C-AAF2-1C5F91D836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328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8DC529-1B9C-41B7-8120-30446BC3D2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774258-72B8-4F95-A3E1-80E774F416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6E4240-B7C7-4B5E-A721-918F3A202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0AAF67-A713-4704-BDE7-99DA65E24C64}" type="datetimeFigureOut">
              <a:rPr lang="en-US" smtClean="0"/>
              <a:pPr>
                <a:defRPr/>
              </a:pPr>
              <a:t>8/31/2021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AE2791-4DEF-40DA-8377-A0F13F3F4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BF50D2-6EA9-404E-AE05-5F3F73489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425496-4EC5-44F2-8632-AEBB597769C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911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493A4-309B-4AA0-B3B4-E3D03F958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A10178-9783-46AF-A2C3-489966D30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7D6D3B-A219-4253-B17D-4F686DDCB8C4}" type="datetimeFigureOut">
              <a:rPr lang="en-US" smtClean="0"/>
              <a:pPr>
                <a:defRPr/>
              </a:pPr>
              <a:t>8/31/2021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5B01A3-746A-4973-912A-B0606CC83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A1F5CF-1D60-454F-A51D-7E4BEBB1F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69B07-C741-4EA9-9D6B-A31CDDBD47C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076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6CE6FA-CD11-488E-94F7-13C9DFE96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F93D67F-4B17-4E29-8BD5-A2A981DA269E}" type="datetimeFigureOut">
              <a:rPr lang="en-US" smtClean="0"/>
              <a:pPr>
                <a:defRPr/>
              </a:pPr>
              <a:t>8/31/2021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AA5927-7B9B-4477-AEB8-E88662F2E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C72A7C-89C9-4525-938F-C47971B92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5B73BA-83C4-465B-873D-3CD55088D9B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205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8BC09-E8DE-4705-BBC3-B3970D471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09404C-951E-4E78-B96D-1E09F37AF7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0A29F4-BFDC-4FA8-BC26-1EBB286C0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26B25D-0925-4169-93C1-F6E26B863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1E997A5-67D1-4E0B-BDD4-BE6013CA2121}" type="datetimeFigureOut">
              <a:rPr lang="en-US" smtClean="0"/>
              <a:pPr>
                <a:defRPr/>
              </a:pPr>
              <a:t>8/31/2021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29924D-057F-4C5A-B2DA-0B3FC4F72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F15E1C-3C89-45D2-B0A0-6164AE05E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52AC08-8414-4352-B8DD-D94B1EB3C00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180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D06A5-F32D-43FF-9809-79B244D67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F7285A-70D6-41A7-B422-34860B1971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74F75B-9BEA-45D2-A71D-49384E3382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C3A39C-DB6E-4A1C-B24B-69C6820B1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84D6DB-2CB4-47D4-81FC-87AF9747AD6B}" type="datetimeFigureOut">
              <a:rPr lang="en-US" smtClean="0"/>
              <a:pPr>
                <a:defRPr/>
              </a:pPr>
              <a:t>8/31/2021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A96117-3B2D-4BD3-9A10-FCB9BC8D7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527AB7-8EED-4608-8DDD-53CC96339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2F2335-875F-4BE4-B12D-C663A139C9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531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466B5C-1EA4-4DB9-961E-7AD7C08A6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67E36B-8FCD-4B2A-8AB6-BB14D3354A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D7B819-2B84-42B2-964B-B181124F8C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4C0A38-A80D-4CAF-B3B8-903CB4BB7D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DA1504-7C1F-4BB3-B30F-8267007FCE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D808808-1827-4DDD-9D9F-FDA3BD5A50C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83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9" r:id="rId1"/>
    <p:sldLayoutId id="2147484300" r:id="rId2"/>
    <p:sldLayoutId id="2147484301" r:id="rId3"/>
    <p:sldLayoutId id="2147484302" r:id="rId4"/>
    <p:sldLayoutId id="2147484303" r:id="rId5"/>
    <p:sldLayoutId id="2147484304" r:id="rId6"/>
    <p:sldLayoutId id="2147484305" r:id="rId7"/>
    <p:sldLayoutId id="2147484306" r:id="rId8"/>
    <p:sldLayoutId id="2147484307" r:id="rId9"/>
    <p:sldLayoutId id="2147484308" r:id="rId10"/>
    <p:sldLayoutId id="2147484309" r:id="rId11"/>
  </p:sldLayoutIdLst>
  <p:txStyles>
    <p:titleStyle>
      <a:lvl1pPr algn="l" defTabSz="742950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38" indent="-185738" algn="l" defTabSz="742950" rtl="0" eaLnBrk="1" latinLnBrk="0" hangingPunct="1">
        <a:lnSpc>
          <a:spcPct val="90000"/>
        </a:lnSpc>
        <a:spcBef>
          <a:spcPts val="813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0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microsoft.com/office/2007/relationships/hdphoto" Target="../media/hdphoto5.wdp"/><Relationship Id="rId2" Type="http://schemas.openxmlformats.org/officeDocument/2006/relationships/hyperlink" Target="KAWASAN%20PRIORITAS%20INDUSTRI%20DAN%20KEK.docx" TargetMode="External"/><Relationship Id="rId16" Type="http://schemas.microsoft.com/office/2007/relationships/hdphoto" Target="../media/hdphoto7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11" Type="http://schemas.openxmlformats.org/officeDocument/2006/relationships/image" Target="../media/image19.png"/><Relationship Id="rId5" Type="http://schemas.openxmlformats.org/officeDocument/2006/relationships/image" Target="../media/image15.jpg"/><Relationship Id="rId15" Type="http://schemas.openxmlformats.org/officeDocument/2006/relationships/image" Target="../media/image21.png"/><Relationship Id="rId10" Type="http://schemas.microsoft.com/office/2007/relationships/hdphoto" Target="../media/hdphoto4.wdp"/><Relationship Id="rId4" Type="http://schemas.openxmlformats.org/officeDocument/2006/relationships/image" Target="../media/image14.jpg"/><Relationship Id="rId9" Type="http://schemas.openxmlformats.org/officeDocument/2006/relationships/image" Target="../media/image18.png"/><Relationship Id="rId14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jp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25.jp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55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12" Type="http://schemas.openxmlformats.org/officeDocument/2006/relationships/image" Target="../media/image54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11" Type="http://schemas.openxmlformats.org/officeDocument/2006/relationships/image" Target="../media/image53.jpeg"/><Relationship Id="rId5" Type="http://schemas.openxmlformats.org/officeDocument/2006/relationships/image" Target="../media/image47.jpeg"/><Relationship Id="rId10" Type="http://schemas.openxmlformats.org/officeDocument/2006/relationships/image" Target="../media/image52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Relationship Id="rId1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1ACBD37-8C7D-416D-806C-458D970FB73F}"/>
              </a:ext>
            </a:extLst>
          </p:cNvPr>
          <p:cNvSpPr/>
          <p:nvPr/>
        </p:nvSpPr>
        <p:spPr>
          <a:xfrm>
            <a:off x="-85271" y="-76200"/>
            <a:ext cx="2819400" cy="6943725"/>
          </a:xfrm>
          <a:prstGeom prst="rect">
            <a:avLst/>
          </a:prstGeom>
          <a:solidFill>
            <a:srgbClr val="D9D9D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56245C-51A8-4F90-82CF-727CA3059827}"/>
              </a:ext>
            </a:extLst>
          </p:cNvPr>
          <p:cNvSpPr/>
          <p:nvPr/>
        </p:nvSpPr>
        <p:spPr>
          <a:xfrm>
            <a:off x="7086600" y="1"/>
            <a:ext cx="28194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43" name="Rectangle 8"/>
          <p:cNvSpPr>
            <a:spLocks noChangeArrowheads="1"/>
          </p:cNvSpPr>
          <p:nvPr/>
        </p:nvSpPr>
        <p:spPr bwMode="auto">
          <a:xfrm>
            <a:off x="2847976" y="2289900"/>
            <a:ext cx="6877241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333333"/>
                </a:solidFill>
                <a:latin typeface="Aharoni" pitchFamily="2" charset="-79"/>
                <a:cs typeface="Aharoni" pitchFamily="2" charset="-79"/>
              </a:rPr>
              <a:t>PEMANFAATAN HILIRISASI BATUBARA UNTUK PEMULIHAN EKONOMI </a:t>
            </a:r>
            <a:endParaRPr lang="id-ID" sz="3600" dirty="0">
              <a:solidFill>
                <a:srgbClr val="333333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1C58359-781E-440E-9AFB-36744937B4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533400"/>
            <a:ext cx="1016930" cy="14304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D43AB0-9B71-4747-BD21-B66B495B3B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5271" y="2590799"/>
            <a:ext cx="2819470" cy="42767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C690042-4A5F-4A06-990D-055A6FE7E095}"/>
              </a:ext>
            </a:extLst>
          </p:cNvPr>
          <p:cNvSpPr/>
          <p:nvPr/>
        </p:nvSpPr>
        <p:spPr>
          <a:xfrm>
            <a:off x="-85270" y="6324600"/>
            <a:ext cx="2819399" cy="542924"/>
          </a:xfrm>
          <a:prstGeom prst="rect">
            <a:avLst/>
          </a:prstGeom>
          <a:solidFill>
            <a:srgbClr val="3DA4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H. SAHBIRIN NOOR</a:t>
            </a:r>
          </a:p>
          <a:p>
            <a:pPr algn="ctr"/>
            <a:r>
              <a:rPr lang="en-US" b="1" dirty="0"/>
              <a:t>GUBERNUR KALSEL</a:t>
            </a:r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id="{8EF6CB18-C9E4-4C6F-B026-90F708A8F8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5580" y="6010959"/>
            <a:ext cx="299104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DA4B5"/>
                </a:solidFill>
                <a:cs typeface="Aharoni" pitchFamily="2" charset="-79"/>
              </a:rPr>
              <a:t>WEBINAR KOMPAS TALKS,</a:t>
            </a:r>
          </a:p>
          <a:p>
            <a:r>
              <a:rPr lang="en-US" dirty="0">
                <a:solidFill>
                  <a:srgbClr val="3DA4B5"/>
                </a:solidFill>
                <a:cs typeface="Aharoni" pitchFamily="2" charset="-79"/>
              </a:rPr>
              <a:t>SEPTEMBER, 1th 2021</a:t>
            </a:r>
            <a:endParaRPr lang="id-ID" dirty="0">
              <a:solidFill>
                <a:srgbClr val="3DA4B5"/>
              </a:solidFill>
              <a:cs typeface="Aharoni" pitchFamily="2" charset="-79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365298" y="5793231"/>
            <a:ext cx="0" cy="421693"/>
          </a:xfrm>
          <a:custGeom>
            <a:avLst/>
            <a:gdLst/>
            <a:ahLst/>
            <a:cxnLst/>
            <a:rect l="l" t="t" r="r" b="b"/>
            <a:pathLst>
              <a:path h="778509">
                <a:moveTo>
                  <a:pt x="0" y="778013"/>
                </a:moveTo>
                <a:lnTo>
                  <a:pt x="0" y="0"/>
                </a:lnTo>
              </a:path>
            </a:pathLst>
          </a:custGeom>
          <a:ln w="12700">
            <a:solidFill>
              <a:srgbClr val="3CA3B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01173" y="0"/>
            <a:ext cx="2204827" cy="1272920"/>
          </a:xfrm>
          <a:prstGeom prst="rect">
            <a:avLst/>
          </a:prstGeom>
        </p:spPr>
      </p:pic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5519007"/>
              </p:ext>
            </p:extLst>
          </p:nvPr>
        </p:nvGraphicFramePr>
        <p:xfrm>
          <a:off x="1371600" y="1867431"/>
          <a:ext cx="7517707" cy="453336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987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948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40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300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sz="1100" spc="-15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No</a:t>
                      </a:r>
                      <a:endParaRPr sz="1100">
                        <a:latin typeface="Roboto Lt"/>
                        <a:cs typeface="Roboto Lt"/>
                      </a:endParaRPr>
                    </a:p>
                  </a:txBody>
                  <a:tcPr marL="0" marR="0" marT="5159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sz="1100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NAMA</a:t>
                      </a:r>
                      <a:r>
                        <a:rPr sz="1100" spc="-95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 </a:t>
                      </a:r>
                      <a:r>
                        <a:rPr sz="1100" spc="-20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PERUSAHAAN</a:t>
                      </a:r>
                      <a:endParaRPr sz="1100" dirty="0">
                        <a:latin typeface="Roboto Lt"/>
                        <a:cs typeface="Roboto Lt"/>
                      </a:endParaRPr>
                    </a:p>
                  </a:txBody>
                  <a:tcPr marL="0" marR="0" marT="5159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798830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sz="1100" spc="-5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L</a:t>
                      </a:r>
                      <a:r>
                        <a:rPr sz="1100" spc="-35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U</a:t>
                      </a:r>
                      <a:r>
                        <a:rPr sz="1100" spc="-20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A</a:t>
                      </a:r>
                      <a:r>
                        <a:rPr sz="1100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S</a:t>
                      </a:r>
                      <a:r>
                        <a:rPr sz="1100" spc="-65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 </a:t>
                      </a:r>
                      <a:r>
                        <a:rPr sz="1100" spc="-5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(</a:t>
                      </a:r>
                      <a:r>
                        <a:rPr sz="1100" spc="-10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H</a:t>
                      </a:r>
                      <a:r>
                        <a:rPr sz="1100" spc="-15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a</a:t>
                      </a:r>
                      <a:r>
                        <a:rPr sz="1100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)</a:t>
                      </a:r>
                      <a:endParaRPr sz="1100">
                        <a:latin typeface="Roboto Lt"/>
                        <a:cs typeface="Roboto Lt"/>
                      </a:endParaRPr>
                    </a:p>
                  </a:txBody>
                  <a:tcPr marL="0" marR="0" marT="5159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1060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1</a:t>
                      </a:r>
                      <a:endParaRPr sz="1100">
                        <a:latin typeface="Roboto Lt"/>
                        <a:cs typeface="Roboto Lt"/>
                      </a:endParaRPr>
                    </a:p>
                  </a:txBody>
                  <a:tcPr marL="0" marR="0" marT="34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3"/>
                    </a:solidFill>
                  </a:tcPr>
                </a:tc>
                <a:tc>
                  <a:txBody>
                    <a:bodyPr/>
                    <a:lstStyle/>
                    <a:p>
                      <a:pPr marL="1460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spc="-10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PT.</a:t>
                      </a:r>
                      <a:r>
                        <a:rPr sz="1100" spc="-75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 </a:t>
                      </a:r>
                      <a:r>
                        <a:rPr sz="1100" spc="20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Aíutmin</a:t>
                      </a:r>
                      <a:r>
                        <a:rPr sz="1100" spc="-85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 </a:t>
                      </a:r>
                      <a:r>
                        <a:rPr sz="1100" spc="-20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Indonesia</a:t>
                      </a:r>
                      <a:endParaRPr sz="1100">
                        <a:latin typeface="Roboto Lt"/>
                        <a:cs typeface="Roboto Lt"/>
                      </a:endParaRPr>
                    </a:p>
                  </a:txBody>
                  <a:tcPr marL="0" marR="0" marT="34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3"/>
                    </a:solidFill>
                  </a:tcPr>
                </a:tc>
                <a:tc>
                  <a:txBody>
                    <a:bodyPr/>
                    <a:lstStyle/>
                    <a:p>
                      <a:pPr marL="11156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spc="-20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59,217.00</a:t>
                      </a:r>
                      <a:endParaRPr sz="1100">
                        <a:latin typeface="Roboto Lt"/>
                        <a:cs typeface="Roboto Lt"/>
                      </a:endParaRPr>
                    </a:p>
                  </a:txBody>
                  <a:tcPr marL="0" marR="0" marT="34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1128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100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2</a:t>
                      </a:r>
                      <a:endParaRPr sz="1100">
                        <a:latin typeface="Roboto Lt"/>
                        <a:cs typeface="Roboto Lt"/>
                      </a:endParaRPr>
                    </a:p>
                  </a:txBody>
                  <a:tcPr marL="0" marR="0" marT="68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3"/>
                    </a:solidFill>
                  </a:tcPr>
                </a:tc>
                <a:tc>
                  <a:txBody>
                    <a:bodyPr/>
                    <a:lstStyle/>
                    <a:p>
                      <a:pPr marL="14604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100" spc="-15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PT.</a:t>
                      </a:r>
                      <a:r>
                        <a:rPr sz="1100" spc="-65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 </a:t>
                      </a:r>
                      <a:r>
                        <a:rPr sz="1100" spc="40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Adaío</a:t>
                      </a:r>
                      <a:r>
                        <a:rPr sz="1100" spc="-90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 </a:t>
                      </a:r>
                      <a:r>
                        <a:rPr sz="1100" spc="-20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Indonesia</a:t>
                      </a:r>
                      <a:endParaRPr sz="1100">
                        <a:latin typeface="Roboto Lt"/>
                        <a:cs typeface="Roboto Lt"/>
                      </a:endParaRPr>
                    </a:p>
                  </a:txBody>
                  <a:tcPr marL="0" marR="0" marT="68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3"/>
                    </a:solidFill>
                  </a:tcPr>
                </a:tc>
                <a:tc>
                  <a:txBody>
                    <a:bodyPr/>
                    <a:lstStyle/>
                    <a:p>
                      <a:pPr marL="111569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100" spc="-20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31,379.80</a:t>
                      </a:r>
                      <a:endParaRPr sz="1100">
                        <a:latin typeface="Roboto Lt"/>
                        <a:cs typeface="Roboto Lt"/>
                      </a:endParaRPr>
                    </a:p>
                  </a:txBody>
                  <a:tcPr marL="0" marR="0" marT="68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1059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100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3</a:t>
                      </a:r>
                      <a:endParaRPr sz="1100">
                        <a:latin typeface="Roboto Lt"/>
                        <a:cs typeface="Roboto Lt"/>
                      </a:endParaRPr>
                    </a:p>
                  </a:txBody>
                  <a:tcPr marL="0" marR="0" marT="68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3"/>
                    </a:solidFill>
                  </a:tcPr>
                </a:tc>
                <a:tc>
                  <a:txBody>
                    <a:bodyPr/>
                    <a:lstStyle/>
                    <a:p>
                      <a:pPr marL="14604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100" spc="-15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PT.</a:t>
                      </a:r>
                      <a:r>
                        <a:rPr sz="1100" spc="-65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 </a:t>
                      </a:r>
                      <a:r>
                        <a:rPr sz="1100" spc="15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Bahaíi</a:t>
                      </a:r>
                      <a:r>
                        <a:rPr sz="1100" spc="-65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 </a:t>
                      </a:r>
                      <a:r>
                        <a:rPr sz="1100" spc="5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Cakíawala</a:t>
                      </a:r>
                      <a:r>
                        <a:rPr sz="1100" spc="-70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 </a:t>
                      </a:r>
                      <a:r>
                        <a:rPr sz="1100" spc="-25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Sebuku</a:t>
                      </a:r>
                      <a:endParaRPr sz="1100">
                        <a:latin typeface="Roboto Lt"/>
                        <a:cs typeface="Roboto Lt"/>
                      </a:endParaRPr>
                    </a:p>
                  </a:txBody>
                  <a:tcPr marL="0" marR="0" marT="68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3"/>
                    </a:solidFill>
                  </a:tcPr>
                </a:tc>
                <a:tc>
                  <a:txBody>
                    <a:bodyPr/>
                    <a:lstStyle/>
                    <a:p>
                      <a:pPr marL="111569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100" spc="-20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12,355.00</a:t>
                      </a:r>
                      <a:endParaRPr sz="1100" dirty="0">
                        <a:latin typeface="Roboto Lt"/>
                        <a:cs typeface="Roboto Lt"/>
                      </a:endParaRPr>
                    </a:p>
                  </a:txBody>
                  <a:tcPr marL="0" marR="0" marT="68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1128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100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4</a:t>
                      </a:r>
                      <a:endParaRPr sz="1100">
                        <a:latin typeface="Roboto Lt"/>
                        <a:cs typeface="Roboto Lt"/>
                      </a:endParaRPr>
                    </a:p>
                  </a:txBody>
                  <a:tcPr marL="0" marR="0" marT="68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3"/>
                    </a:solidFill>
                  </a:tcPr>
                </a:tc>
                <a:tc>
                  <a:txBody>
                    <a:bodyPr/>
                    <a:lstStyle/>
                    <a:p>
                      <a:pPr marL="14604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100" spc="-15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PT.</a:t>
                      </a:r>
                      <a:r>
                        <a:rPr sz="1100" spc="-60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 </a:t>
                      </a:r>
                      <a:r>
                        <a:rPr sz="1100" spc="-20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Antang</a:t>
                      </a:r>
                      <a:r>
                        <a:rPr sz="1100" spc="-60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 </a:t>
                      </a:r>
                      <a:r>
                        <a:rPr sz="1100" spc="-25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Gunung</a:t>
                      </a:r>
                      <a:r>
                        <a:rPr sz="1100" spc="-75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 </a:t>
                      </a:r>
                      <a:r>
                        <a:rPr sz="1100" spc="15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Meíatus</a:t>
                      </a:r>
                      <a:endParaRPr sz="1100">
                        <a:latin typeface="Roboto Lt"/>
                        <a:cs typeface="Roboto Lt"/>
                      </a:endParaRPr>
                    </a:p>
                  </a:txBody>
                  <a:tcPr marL="0" marR="0" marT="68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3"/>
                    </a:solidFill>
                  </a:tcPr>
                </a:tc>
                <a:tc>
                  <a:txBody>
                    <a:bodyPr/>
                    <a:lstStyle/>
                    <a:p>
                      <a:pPr marL="111569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100" spc="-20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22,433.00</a:t>
                      </a:r>
                      <a:endParaRPr sz="1100" dirty="0">
                        <a:latin typeface="Roboto Lt"/>
                        <a:cs typeface="Roboto Lt"/>
                      </a:endParaRPr>
                    </a:p>
                  </a:txBody>
                  <a:tcPr marL="0" marR="0" marT="68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1059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100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5</a:t>
                      </a:r>
                      <a:endParaRPr sz="1100">
                        <a:latin typeface="Roboto Lt"/>
                        <a:cs typeface="Roboto Lt"/>
                      </a:endParaRPr>
                    </a:p>
                  </a:txBody>
                  <a:tcPr marL="0" marR="0" marT="68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3"/>
                    </a:solidFill>
                  </a:tcPr>
                </a:tc>
                <a:tc>
                  <a:txBody>
                    <a:bodyPr/>
                    <a:lstStyle/>
                    <a:p>
                      <a:pPr marL="14604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100" spc="-15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PT.</a:t>
                      </a:r>
                      <a:r>
                        <a:rPr sz="1100" spc="-65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 </a:t>
                      </a:r>
                      <a:r>
                        <a:rPr sz="1100" spc="25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Joíong</a:t>
                      </a:r>
                      <a:r>
                        <a:rPr sz="1100" spc="-65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 </a:t>
                      </a:r>
                      <a:r>
                        <a:rPr sz="1100" spc="5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Baíutama</a:t>
                      </a:r>
                      <a:r>
                        <a:rPr sz="1100" spc="-85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 </a:t>
                      </a:r>
                      <a:r>
                        <a:rPr sz="1100" spc="20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Gíeston</a:t>
                      </a:r>
                      <a:endParaRPr sz="1100">
                        <a:latin typeface="Roboto Lt"/>
                        <a:cs typeface="Roboto Lt"/>
                      </a:endParaRPr>
                    </a:p>
                  </a:txBody>
                  <a:tcPr marL="0" marR="0" marT="68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3"/>
                    </a:solidFill>
                  </a:tcPr>
                </a:tc>
                <a:tc>
                  <a:txBody>
                    <a:bodyPr/>
                    <a:lstStyle/>
                    <a:p>
                      <a:pPr marL="125158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100" spc="-15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9,560.00</a:t>
                      </a:r>
                      <a:endParaRPr sz="1100" dirty="0">
                        <a:latin typeface="Roboto Lt"/>
                        <a:cs typeface="Roboto Lt"/>
                      </a:endParaRPr>
                    </a:p>
                  </a:txBody>
                  <a:tcPr marL="0" marR="0" marT="68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1128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100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6</a:t>
                      </a:r>
                      <a:endParaRPr sz="1100">
                        <a:latin typeface="Roboto Lt"/>
                        <a:cs typeface="Roboto Lt"/>
                      </a:endParaRPr>
                    </a:p>
                  </a:txBody>
                  <a:tcPr marL="0" marR="0" marT="68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3"/>
                    </a:solidFill>
                  </a:tcPr>
                </a:tc>
                <a:tc>
                  <a:txBody>
                    <a:bodyPr/>
                    <a:lstStyle/>
                    <a:p>
                      <a:pPr marL="14604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100" spc="-15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PT.</a:t>
                      </a:r>
                      <a:r>
                        <a:rPr sz="1100" spc="-65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 </a:t>
                      </a:r>
                      <a:r>
                        <a:rPr sz="1100" spc="15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Banjaí</a:t>
                      </a:r>
                      <a:r>
                        <a:rPr sz="1100" spc="-65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 </a:t>
                      </a:r>
                      <a:r>
                        <a:rPr sz="1100" spc="-15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Intan</a:t>
                      </a:r>
                      <a:r>
                        <a:rPr sz="1100" spc="-80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 </a:t>
                      </a:r>
                      <a:r>
                        <a:rPr sz="1100" spc="15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Mandiíi</a:t>
                      </a:r>
                      <a:endParaRPr sz="1100">
                        <a:latin typeface="Roboto Lt"/>
                        <a:cs typeface="Roboto Lt"/>
                      </a:endParaRPr>
                    </a:p>
                  </a:txBody>
                  <a:tcPr marL="0" marR="0" marT="68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3"/>
                    </a:solidFill>
                  </a:tcPr>
                </a:tc>
                <a:tc>
                  <a:txBody>
                    <a:bodyPr/>
                    <a:lstStyle/>
                    <a:p>
                      <a:pPr marL="125158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100" spc="-15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6,625.00</a:t>
                      </a:r>
                      <a:endParaRPr sz="1100">
                        <a:latin typeface="Roboto Lt"/>
                        <a:cs typeface="Roboto Lt"/>
                      </a:endParaRPr>
                    </a:p>
                  </a:txBody>
                  <a:tcPr marL="0" marR="0" marT="68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1059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100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7</a:t>
                      </a:r>
                      <a:endParaRPr sz="1100">
                        <a:latin typeface="Roboto Lt"/>
                        <a:cs typeface="Roboto Lt"/>
                      </a:endParaRPr>
                    </a:p>
                  </a:txBody>
                  <a:tcPr marL="0" marR="0" marT="68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3"/>
                    </a:solidFill>
                  </a:tcPr>
                </a:tc>
                <a:tc>
                  <a:txBody>
                    <a:bodyPr/>
                    <a:lstStyle/>
                    <a:p>
                      <a:pPr marL="14604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100" spc="-15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PT.</a:t>
                      </a:r>
                      <a:r>
                        <a:rPr sz="1100" spc="-70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 </a:t>
                      </a:r>
                      <a:r>
                        <a:rPr sz="1100" spc="-15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Kadya</a:t>
                      </a:r>
                      <a:r>
                        <a:rPr sz="1100" spc="-90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 </a:t>
                      </a:r>
                      <a:r>
                        <a:rPr sz="1100" spc="25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Caíaka</a:t>
                      </a:r>
                      <a:r>
                        <a:rPr sz="1100" spc="-75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 </a:t>
                      </a:r>
                      <a:r>
                        <a:rPr sz="1100" spc="-15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Mulia</a:t>
                      </a:r>
                      <a:endParaRPr sz="1100">
                        <a:latin typeface="Roboto Lt"/>
                        <a:cs typeface="Roboto Lt"/>
                      </a:endParaRPr>
                    </a:p>
                  </a:txBody>
                  <a:tcPr marL="0" marR="0" marT="68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3"/>
                    </a:solidFill>
                  </a:tcPr>
                </a:tc>
                <a:tc>
                  <a:txBody>
                    <a:bodyPr/>
                    <a:lstStyle/>
                    <a:p>
                      <a:pPr marL="125158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100" spc="-15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1,575.00</a:t>
                      </a:r>
                      <a:endParaRPr sz="1100" dirty="0">
                        <a:latin typeface="Roboto Lt"/>
                        <a:cs typeface="Roboto Lt"/>
                      </a:endParaRPr>
                    </a:p>
                  </a:txBody>
                  <a:tcPr marL="0" marR="0" marT="68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1128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100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8</a:t>
                      </a:r>
                      <a:endParaRPr sz="1100">
                        <a:latin typeface="Roboto Lt"/>
                        <a:cs typeface="Roboto Lt"/>
                      </a:endParaRPr>
                    </a:p>
                  </a:txBody>
                  <a:tcPr marL="0" marR="0" marT="68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3"/>
                    </a:solidFill>
                  </a:tcPr>
                </a:tc>
                <a:tc>
                  <a:txBody>
                    <a:bodyPr/>
                    <a:lstStyle/>
                    <a:p>
                      <a:pPr marL="14604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100" spc="-25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PD</a:t>
                      </a:r>
                      <a:r>
                        <a:rPr sz="1100" spc="400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 </a:t>
                      </a:r>
                      <a:r>
                        <a:rPr sz="1100" spc="30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Baíamaíta</a:t>
                      </a:r>
                      <a:endParaRPr sz="1100">
                        <a:latin typeface="Roboto Lt"/>
                        <a:cs typeface="Roboto Lt"/>
                      </a:endParaRPr>
                    </a:p>
                  </a:txBody>
                  <a:tcPr marL="0" marR="0" marT="68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3"/>
                    </a:solidFill>
                  </a:tcPr>
                </a:tc>
                <a:tc>
                  <a:txBody>
                    <a:bodyPr/>
                    <a:lstStyle/>
                    <a:p>
                      <a:pPr marL="125158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100" spc="-15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1,621.00</a:t>
                      </a:r>
                      <a:endParaRPr sz="1100" dirty="0">
                        <a:latin typeface="Roboto Lt"/>
                        <a:cs typeface="Roboto Lt"/>
                      </a:endParaRPr>
                    </a:p>
                  </a:txBody>
                  <a:tcPr marL="0" marR="0" marT="68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1060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100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9</a:t>
                      </a:r>
                      <a:endParaRPr sz="1100">
                        <a:latin typeface="Roboto Lt"/>
                        <a:cs typeface="Roboto Lt"/>
                      </a:endParaRPr>
                    </a:p>
                  </a:txBody>
                  <a:tcPr marL="0" marR="0" marT="68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3"/>
                    </a:solidFill>
                  </a:tcPr>
                </a:tc>
                <a:tc>
                  <a:txBody>
                    <a:bodyPr/>
                    <a:lstStyle/>
                    <a:p>
                      <a:pPr marL="14604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100" spc="-15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PT.</a:t>
                      </a:r>
                      <a:r>
                        <a:rPr sz="1100" spc="-65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 </a:t>
                      </a:r>
                      <a:r>
                        <a:rPr sz="1100" spc="15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Sumbeí</a:t>
                      </a:r>
                      <a:r>
                        <a:rPr sz="1100" spc="-65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 </a:t>
                      </a:r>
                      <a:r>
                        <a:rPr sz="1100" spc="30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Kuínia</a:t>
                      </a:r>
                      <a:r>
                        <a:rPr sz="1100" spc="-90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 </a:t>
                      </a:r>
                      <a:r>
                        <a:rPr sz="1100" spc="-25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Buana</a:t>
                      </a:r>
                      <a:endParaRPr sz="1100">
                        <a:latin typeface="Roboto Lt"/>
                        <a:cs typeface="Roboto Lt"/>
                      </a:endParaRPr>
                    </a:p>
                  </a:txBody>
                  <a:tcPr marL="0" marR="0" marT="68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3"/>
                    </a:solidFill>
                  </a:tcPr>
                </a:tc>
                <a:tc>
                  <a:txBody>
                    <a:bodyPr/>
                    <a:lstStyle/>
                    <a:p>
                      <a:pPr marL="111569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100" spc="-20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10,920.00</a:t>
                      </a:r>
                      <a:endParaRPr sz="1100" dirty="0">
                        <a:latin typeface="Roboto Lt"/>
                        <a:cs typeface="Roboto Lt"/>
                      </a:endParaRPr>
                    </a:p>
                  </a:txBody>
                  <a:tcPr marL="0" marR="0" marT="68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112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100" spc="-15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10</a:t>
                      </a:r>
                      <a:endParaRPr sz="1100">
                        <a:latin typeface="Roboto Lt"/>
                        <a:cs typeface="Roboto Lt"/>
                      </a:endParaRPr>
                    </a:p>
                  </a:txBody>
                  <a:tcPr marL="0" marR="0" marT="68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3"/>
                    </a:solidFill>
                  </a:tcPr>
                </a:tc>
                <a:tc>
                  <a:txBody>
                    <a:bodyPr/>
                    <a:lstStyle/>
                    <a:p>
                      <a:pPr marL="14604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100" spc="-15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PT.</a:t>
                      </a:r>
                      <a:r>
                        <a:rPr sz="1100" spc="-70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 </a:t>
                      </a:r>
                      <a:r>
                        <a:rPr sz="1100" spc="-25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Tanjung</a:t>
                      </a:r>
                      <a:r>
                        <a:rPr sz="1100" spc="-75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 </a:t>
                      </a:r>
                      <a:r>
                        <a:rPr sz="1100" spc="-5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Alam</a:t>
                      </a:r>
                      <a:r>
                        <a:rPr sz="1100" spc="-95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 </a:t>
                      </a:r>
                      <a:r>
                        <a:rPr sz="1100" spc="-15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Jaya</a:t>
                      </a:r>
                      <a:endParaRPr sz="1100">
                        <a:latin typeface="Roboto Lt"/>
                        <a:cs typeface="Roboto Lt"/>
                      </a:endParaRPr>
                    </a:p>
                  </a:txBody>
                  <a:tcPr marL="0" marR="0" marT="68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3"/>
                    </a:solidFill>
                  </a:tcPr>
                </a:tc>
                <a:tc>
                  <a:txBody>
                    <a:bodyPr/>
                    <a:lstStyle/>
                    <a:p>
                      <a:pPr marL="125158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100" spc="-15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1,232.00</a:t>
                      </a:r>
                      <a:endParaRPr sz="1100" dirty="0">
                        <a:latin typeface="Roboto Lt"/>
                        <a:cs typeface="Roboto Lt"/>
                      </a:endParaRPr>
                    </a:p>
                  </a:txBody>
                  <a:tcPr marL="0" marR="0" marT="68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10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100" spc="-15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11</a:t>
                      </a:r>
                      <a:endParaRPr sz="1100">
                        <a:latin typeface="Roboto Lt"/>
                        <a:cs typeface="Roboto Lt"/>
                      </a:endParaRPr>
                    </a:p>
                  </a:txBody>
                  <a:tcPr marL="0" marR="0" marT="68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3"/>
                    </a:solidFill>
                  </a:tcPr>
                </a:tc>
                <a:tc>
                  <a:txBody>
                    <a:bodyPr/>
                    <a:lstStyle/>
                    <a:p>
                      <a:pPr marL="14604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100" spc="-15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PT.</a:t>
                      </a:r>
                      <a:r>
                        <a:rPr sz="1100" spc="-65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 </a:t>
                      </a:r>
                      <a:r>
                        <a:rPr sz="1100" spc="-20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Kalimantan</a:t>
                      </a:r>
                      <a:r>
                        <a:rPr sz="1100" spc="-70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 </a:t>
                      </a:r>
                      <a:r>
                        <a:rPr sz="1100" spc="30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Eneígi</a:t>
                      </a:r>
                      <a:r>
                        <a:rPr sz="1100" spc="-70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 </a:t>
                      </a:r>
                      <a:r>
                        <a:rPr sz="1100" spc="10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Lestaíi</a:t>
                      </a:r>
                      <a:endParaRPr sz="1100" dirty="0">
                        <a:latin typeface="Roboto Lt"/>
                        <a:cs typeface="Roboto Lt"/>
                      </a:endParaRPr>
                    </a:p>
                  </a:txBody>
                  <a:tcPr marL="0" marR="0" marT="68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3"/>
                    </a:solidFill>
                  </a:tcPr>
                </a:tc>
                <a:tc>
                  <a:txBody>
                    <a:bodyPr/>
                    <a:lstStyle/>
                    <a:p>
                      <a:pPr marL="125158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100" spc="-15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6,261.00</a:t>
                      </a:r>
                      <a:endParaRPr sz="1100" dirty="0">
                        <a:latin typeface="Roboto Lt"/>
                        <a:cs typeface="Roboto Lt"/>
                      </a:endParaRPr>
                    </a:p>
                  </a:txBody>
                  <a:tcPr marL="0" marR="0" marT="68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112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100" spc="-15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12</a:t>
                      </a:r>
                      <a:endParaRPr sz="1100">
                        <a:latin typeface="Roboto Lt"/>
                        <a:cs typeface="Roboto Lt"/>
                      </a:endParaRPr>
                    </a:p>
                  </a:txBody>
                  <a:tcPr marL="0" marR="0" marT="68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3"/>
                    </a:solidFill>
                  </a:tcPr>
                </a:tc>
                <a:tc>
                  <a:txBody>
                    <a:bodyPr/>
                    <a:lstStyle/>
                    <a:p>
                      <a:pPr marL="14604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100" spc="-15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PT.</a:t>
                      </a:r>
                      <a:r>
                        <a:rPr sz="1100" spc="-60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 </a:t>
                      </a:r>
                      <a:r>
                        <a:rPr sz="1100" spc="-25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Bangun</a:t>
                      </a:r>
                      <a:r>
                        <a:rPr sz="1100" spc="-75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 </a:t>
                      </a:r>
                      <a:r>
                        <a:rPr sz="1100" spc="-25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Banua</a:t>
                      </a:r>
                      <a:r>
                        <a:rPr sz="1100" spc="-70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 </a:t>
                      </a:r>
                      <a:r>
                        <a:rPr sz="1100" spc="15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Peísada</a:t>
                      </a:r>
                      <a:r>
                        <a:rPr sz="1100" spc="-70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 </a:t>
                      </a:r>
                      <a:r>
                        <a:rPr sz="1100" spc="-20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Kalimantan</a:t>
                      </a:r>
                      <a:endParaRPr sz="1100">
                        <a:latin typeface="Roboto Lt"/>
                        <a:cs typeface="Roboto Lt"/>
                      </a:endParaRPr>
                    </a:p>
                  </a:txBody>
                  <a:tcPr marL="0" marR="0" marT="68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3"/>
                    </a:solidFill>
                  </a:tcPr>
                </a:tc>
                <a:tc>
                  <a:txBody>
                    <a:bodyPr/>
                    <a:lstStyle/>
                    <a:p>
                      <a:pPr marL="125158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100" spc="-15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6,960.00</a:t>
                      </a:r>
                      <a:endParaRPr sz="1100" dirty="0">
                        <a:latin typeface="Roboto Lt"/>
                        <a:cs typeface="Roboto Lt"/>
                      </a:endParaRPr>
                    </a:p>
                  </a:txBody>
                  <a:tcPr marL="0" marR="0" marT="68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1059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spcBef>
                          <a:spcPts val="10"/>
                        </a:spcBef>
                      </a:pPr>
                      <a:r>
                        <a:rPr sz="1100" spc="-15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13</a:t>
                      </a:r>
                      <a:endParaRPr sz="1100">
                        <a:latin typeface="Roboto Lt"/>
                        <a:cs typeface="Roboto Lt"/>
                      </a:endParaRPr>
                    </a:p>
                  </a:txBody>
                  <a:tcPr marL="0" marR="0" marT="68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3"/>
                    </a:solidFill>
                  </a:tcPr>
                </a:tc>
                <a:tc>
                  <a:txBody>
                    <a:bodyPr/>
                    <a:lstStyle/>
                    <a:p>
                      <a:pPr marL="14604">
                        <a:lnSpc>
                          <a:spcPts val="2520"/>
                        </a:lnSpc>
                        <a:spcBef>
                          <a:spcPts val="10"/>
                        </a:spcBef>
                      </a:pPr>
                      <a:r>
                        <a:rPr sz="1100" spc="-15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PT.</a:t>
                      </a:r>
                      <a:r>
                        <a:rPr sz="1100" spc="-70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 </a:t>
                      </a:r>
                      <a:r>
                        <a:rPr sz="1100" spc="25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Boíneo</a:t>
                      </a:r>
                      <a:r>
                        <a:rPr sz="1100" spc="-85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 </a:t>
                      </a:r>
                      <a:r>
                        <a:rPr sz="1100" spc="10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Indobaía</a:t>
                      </a:r>
                      <a:endParaRPr sz="1100">
                        <a:latin typeface="Roboto Lt"/>
                        <a:cs typeface="Roboto Lt"/>
                      </a:endParaRPr>
                    </a:p>
                  </a:txBody>
                  <a:tcPr marL="0" marR="0" marT="68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3"/>
                    </a:solidFill>
                  </a:tcPr>
                </a:tc>
                <a:tc>
                  <a:txBody>
                    <a:bodyPr/>
                    <a:lstStyle/>
                    <a:p>
                      <a:pPr marL="1115695">
                        <a:lnSpc>
                          <a:spcPts val="2520"/>
                        </a:lnSpc>
                        <a:spcBef>
                          <a:spcPts val="10"/>
                        </a:spcBef>
                      </a:pPr>
                      <a:r>
                        <a:rPr sz="1100" spc="-20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24,100.00</a:t>
                      </a:r>
                      <a:endParaRPr sz="1100" dirty="0">
                        <a:latin typeface="Roboto Lt"/>
                        <a:cs typeface="Roboto Lt"/>
                      </a:endParaRPr>
                    </a:p>
                  </a:txBody>
                  <a:tcPr marL="0" marR="0" marT="68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112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100" spc="-15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14</a:t>
                      </a:r>
                      <a:endParaRPr sz="1100">
                        <a:latin typeface="Roboto Lt"/>
                        <a:cs typeface="Roboto Lt"/>
                      </a:endParaRPr>
                    </a:p>
                  </a:txBody>
                  <a:tcPr marL="0" marR="0" marT="68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3"/>
                    </a:solidFill>
                  </a:tcPr>
                </a:tc>
                <a:tc>
                  <a:txBody>
                    <a:bodyPr/>
                    <a:lstStyle/>
                    <a:p>
                      <a:pPr marL="14604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100" spc="-15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PT.</a:t>
                      </a:r>
                      <a:r>
                        <a:rPr sz="1100" spc="-65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 </a:t>
                      </a:r>
                      <a:r>
                        <a:rPr sz="1100" spc="-25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Mantimin</a:t>
                      </a:r>
                      <a:r>
                        <a:rPr sz="1100" spc="-70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 </a:t>
                      </a:r>
                      <a:r>
                        <a:rPr sz="1100" spc="-10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Coal</a:t>
                      </a:r>
                      <a:r>
                        <a:rPr sz="1100" spc="-70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 </a:t>
                      </a:r>
                      <a:r>
                        <a:rPr sz="1100" spc="-15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Mining</a:t>
                      </a:r>
                      <a:endParaRPr sz="1100">
                        <a:latin typeface="Roboto Lt"/>
                        <a:cs typeface="Roboto Lt"/>
                      </a:endParaRPr>
                    </a:p>
                  </a:txBody>
                  <a:tcPr marL="0" marR="0" marT="68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3"/>
                    </a:solidFill>
                  </a:tcPr>
                </a:tc>
                <a:tc>
                  <a:txBody>
                    <a:bodyPr/>
                    <a:lstStyle/>
                    <a:p>
                      <a:pPr marL="125158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100" spc="-15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4,545.00</a:t>
                      </a:r>
                      <a:endParaRPr sz="1100">
                        <a:latin typeface="Roboto Lt"/>
                        <a:cs typeface="Roboto Lt"/>
                      </a:endParaRPr>
                    </a:p>
                  </a:txBody>
                  <a:tcPr marL="0" marR="0" marT="68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1060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spcBef>
                          <a:spcPts val="10"/>
                        </a:spcBef>
                      </a:pPr>
                      <a:r>
                        <a:rPr sz="1100" spc="-15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15</a:t>
                      </a:r>
                      <a:endParaRPr sz="1100">
                        <a:latin typeface="Roboto Lt"/>
                        <a:cs typeface="Roboto Lt"/>
                      </a:endParaRPr>
                    </a:p>
                  </a:txBody>
                  <a:tcPr marL="0" marR="0" marT="68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3"/>
                    </a:solidFill>
                  </a:tcPr>
                </a:tc>
                <a:tc>
                  <a:txBody>
                    <a:bodyPr/>
                    <a:lstStyle/>
                    <a:p>
                      <a:pPr marL="14604">
                        <a:lnSpc>
                          <a:spcPts val="2520"/>
                        </a:lnSpc>
                        <a:spcBef>
                          <a:spcPts val="10"/>
                        </a:spcBef>
                      </a:pPr>
                      <a:r>
                        <a:rPr sz="1100" spc="-15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PT.</a:t>
                      </a:r>
                      <a:r>
                        <a:rPr sz="1100" spc="-70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 </a:t>
                      </a:r>
                      <a:r>
                        <a:rPr sz="1100" spc="20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Inteíex</a:t>
                      </a:r>
                      <a:r>
                        <a:rPr sz="1100" spc="-85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 </a:t>
                      </a:r>
                      <a:r>
                        <a:rPr sz="1100" spc="30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Sacía</a:t>
                      </a:r>
                      <a:r>
                        <a:rPr sz="1100" spc="-80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 </a:t>
                      </a:r>
                      <a:r>
                        <a:rPr sz="1100" spc="-30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Raya</a:t>
                      </a:r>
                      <a:endParaRPr sz="1100" dirty="0">
                        <a:latin typeface="Roboto Lt"/>
                        <a:cs typeface="Roboto Lt"/>
                      </a:endParaRPr>
                    </a:p>
                  </a:txBody>
                  <a:tcPr marL="0" marR="0" marT="68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3"/>
                    </a:solidFill>
                  </a:tcPr>
                </a:tc>
                <a:tc>
                  <a:txBody>
                    <a:bodyPr/>
                    <a:lstStyle/>
                    <a:p>
                      <a:pPr marL="1447800">
                        <a:lnSpc>
                          <a:spcPts val="2520"/>
                        </a:lnSpc>
                        <a:spcBef>
                          <a:spcPts val="10"/>
                        </a:spcBef>
                      </a:pPr>
                      <a:r>
                        <a:rPr sz="1100" spc="-20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746.50</a:t>
                      </a:r>
                      <a:endParaRPr sz="1100" dirty="0">
                        <a:latin typeface="Roboto Lt"/>
                        <a:cs typeface="Roboto Lt"/>
                      </a:endParaRPr>
                    </a:p>
                  </a:txBody>
                  <a:tcPr marL="0" marR="0" marT="68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81128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spcBef>
                          <a:spcPts val="15"/>
                        </a:spcBef>
                      </a:pPr>
                      <a:r>
                        <a:rPr sz="1100" spc="-15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16</a:t>
                      </a:r>
                      <a:endParaRPr sz="1100">
                        <a:latin typeface="Roboto Lt"/>
                        <a:cs typeface="Roboto Lt"/>
                      </a:endParaRPr>
                    </a:p>
                  </a:txBody>
                  <a:tcPr marL="0" marR="0" marT="103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3"/>
                    </a:solidFill>
                  </a:tcPr>
                </a:tc>
                <a:tc>
                  <a:txBody>
                    <a:bodyPr/>
                    <a:lstStyle/>
                    <a:p>
                      <a:pPr marL="14604">
                        <a:lnSpc>
                          <a:spcPts val="2520"/>
                        </a:lnSpc>
                        <a:spcBef>
                          <a:spcPts val="15"/>
                        </a:spcBef>
                      </a:pPr>
                      <a:r>
                        <a:rPr sz="1100" spc="-15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PT.</a:t>
                      </a:r>
                      <a:r>
                        <a:rPr sz="1100" spc="-65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 </a:t>
                      </a:r>
                      <a:r>
                        <a:rPr sz="1100" spc="-20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Wahana</a:t>
                      </a:r>
                      <a:r>
                        <a:rPr sz="1100" spc="-90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 </a:t>
                      </a:r>
                      <a:r>
                        <a:rPr sz="1100" spc="5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Baíatama</a:t>
                      </a:r>
                      <a:r>
                        <a:rPr sz="1100" spc="-85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 </a:t>
                      </a:r>
                      <a:r>
                        <a:rPr sz="1100" spc="-15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Mining</a:t>
                      </a:r>
                      <a:endParaRPr sz="1100">
                        <a:latin typeface="Roboto Lt"/>
                        <a:cs typeface="Roboto Lt"/>
                      </a:endParaRPr>
                    </a:p>
                  </a:txBody>
                  <a:tcPr marL="0" marR="0" marT="103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3"/>
                    </a:solidFill>
                  </a:tcPr>
                </a:tc>
                <a:tc>
                  <a:txBody>
                    <a:bodyPr/>
                    <a:lstStyle/>
                    <a:p>
                      <a:pPr marL="1251585">
                        <a:lnSpc>
                          <a:spcPts val="2520"/>
                        </a:lnSpc>
                        <a:spcBef>
                          <a:spcPts val="15"/>
                        </a:spcBef>
                      </a:pPr>
                      <a:r>
                        <a:rPr sz="1100" spc="-15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7,811.00</a:t>
                      </a:r>
                      <a:endParaRPr sz="1100">
                        <a:latin typeface="Roboto Lt"/>
                        <a:cs typeface="Roboto Lt"/>
                      </a:endParaRPr>
                    </a:p>
                  </a:txBody>
                  <a:tcPr marL="0" marR="0" marT="103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1060">
                <a:tc>
                  <a:txBody>
                    <a:bodyPr/>
                    <a:lstStyle/>
                    <a:p>
                      <a:pPr algn="ctr">
                        <a:lnSpc>
                          <a:spcPts val="2515"/>
                        </a:lnSpc>
                        <a:spcBef>
                          <a:spcPts val="15"/>
                        </a:spcBef>
                      </a:pPr>
                      <a:r>
                        <a:rPr sz="1100" spc="-15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17</a:t>
                      </a:r>
                      <a:endParaRPr sz="1100">
                        <a:latin typeface="Roboto Lt"/>
                        <a:cs typeface="Roboto Lt"/>
                      </a:endParaRPr>
                    </a:p>
                  </a:txBody>
                  <a:tcPr marL="0" marR="0" marT="103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3"/>
                    </a:solidFill>
                  </a:tcPr>
                </a:tc>
                <a:tc>
                  <a:txBody>
                    <a:bodyPr/>
                    <a:lstStyle/>
                    <a:p>
                      <a:pPr marL="14604">
                        <a:lnSpc>
                          <a:spcPts val="2515"/>
                        </a:lnSpc>
                        <a:spcBef>
                          <a:spcPts val="15"/>
                        </a:spcBef>
                      </a:pPr>
                      <a:r>
                        <a:rPr sz="1100" spc="-15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PT.</a:t>
                      </a:r>
                      <a:r>
                        <a:rPr sz="1100" spc="-70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 </a:t>
                      </a:r>
                      <a:r>
                        <a:rPr sz="1100" spc="40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Baía</a:t>
                      </a:r>
                      <a:r>
                        <a:rPr sz="1100" spc="-75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 </a:t>
                      </a:r>
                      <a:r>
                        <a:rPr sz="1100" spc="5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Píamulya</a:t>
                      </a:r>
                      <a:r>
                        <a:rPr sz="1100" spc="-90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 </a:t>
                      </a:r>
                      <a:r>
                        <a:rPr sz="1100" spc="-10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Abadi</a:t>
                      </a:r>
                      <a:endParaRPr sz="1100">
                        <a:latin typeface="Roboto Lt"/>
                        <a:cs typeface="Roboto Lt"/>
                      </a:endParaRPr>
                    </a:p>
                  </a:txBody>
                  <a:tcPr marL="0" marR="0" marT="103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3"/>
                    </a:solidFill>
                  </a:tcPr>
                </a:tc>
                <a:tc>
                  <a:txBody>
                    <a:bodyPr/>
                    <a:lstStyle/>
                    <a:p>
                      <a:pPr marL="1115695">
                        <a:lnSpc>
                          <a:spcPts val="2515"/>
                        </a:lnSpc>
                        <a:spcBef>
                          <a:spcPts val="15"/>
                        </a:spcBef>
                      </a:pPr>
                      <a:r>
                        <a:rPr sz="1100" spc="-20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20,000.00</a:t>
                      </a:r>
                      <a:endParaRPr sz="1100">
                        <a:latin typeface="Roboto Lt"/>
                        <a:cs typeface="Roboto Lt"/>
                      </a:endParaRPr>
                    </a:p>
                  </a:txBody>
                  <a:tcPr marL="0" marR="0" marT="103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81121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spcBef>
                          <a:spcPts val="15"/>
                        </a:spcBef>
                      </a:pPr>
                      <a:r>
                        <a:rPr sz="1100" spc="-15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18</a:t>
                      </a:r>
                      <a:endParaRPr sz="1100">
                        <a:latin typeface="Roboto Lt"/>
                        <a:cs typeface="Roboto Lt"/>
                      </a:endParaRPr>
                    </a:p>
                  </a:txBody>
                  <a:tcPr marL="0" marR="0" marT="103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3"/>
                    </a:solidFill>
                  </a:tcPr>
                </a:tc>
                <a:tc>
                  <a:txBody>
                    <a:bodyPr/>
                    <a:lstStyle/>
                    <a:p>
                      <a:pPr marL="14604">
                        <a:lnSpc>
                          <a:spcPts val="2520"/>
                        </a:lnSpc>
                        <a:spcBef>
                          <a:spcPts val="15"/>
                        </a:spcBef>
                      </a:pPr>
                      <a:r>
                        <a:rPr sz="1100" spc="-15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PT.</a:t>
                      </a:r>
                      <a:r>
                        <a:rPr sz="1100" spc="-65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 </a:t>
                      </a:r>
                      <a:r>
                        <a:rPr sz="1100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Eka</a:t>
                      </a:r>
                      <a:r>
                        <a:rPr sz="1100" spc="-80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 </a:t>
                      </a:r>
                      <a:r>
                        <a:rPr sz="1100" spc="-25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Satya</a:t>
                      </a:r>
                      <a:r>
                        <a:rPr sz="1100" spc="-70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 </a:t>
                      </a:r>
                      <a:r>
                        <a:rPr sz="1100" spc="-30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Yanatama</a:t>
                      </a:r>
                      <a:endParaRPr sz="1100">
                        <a:latin typeface="Roboto Lt"/>
                        <a:cs typeface="Roboto Lt"/>
                      </a:endParaRPr>
                    </a:p>
                  </a:txBody>
                  <a:tcPr marL="0" marR="0" marT="103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3"/>
                    </a:solidFill>
                  </a:tcPr>
                </a:tc>
                <a:tc>
                  <a:txBody>
                    <a:bodyPr/>
                    <a:lstStyle/>
                    <a:p>
                      <a:pPr marL="1251585">
                        <a:lnSpc>
                          <a:spcPts val="2520"/>
                        </a:lnSpc>
                        <a:spcBef>
                          <a:spcPts val="15"/>
                        </a:spcBef>
                      </a:pPr>
                      <a:r>
                        <a:rPr sz="1100" spc="-15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5,587.00</a:t>
                      </a:r>
                      <a:endParaRPr sz="1100">
                        <a:latin typeface="Roboto Lt"/>
                        <a:cs typeface="Roboto Lt"/>
                      </a:endParaRPr>
                    </a:p>
                  </a:txBody>
                  <a:tcPr marL="0" marR="0" marT="103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81094">
                <a:tc>
                  <a:txBody>
                    <a:bodyPr/>
                    <a:lstStyle/>
                    <a:p>
                      <a:pPr algn="ctr">
                        <a:lnSpc>
                          <a:spcPts val="2515"/>
                        </a:lnSpc>
                        <a:spcBef>
                          <a:spcPts val="15"/>
                        </a:spcBef>
                      </a:pPr>
                      <a:r>
                        <a:rPr sz="1100" spc="-15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19</a:t>
                      </a:r>
                      <a:endParaRPr sz="1100" dirty="0">
                        <a:latin typeface="Roboto Lt"/>
                        <a:cs typeface="Roboto Lt"/>
                      </a:endParaRPr>
                    </a:p>
                  </a:txBody>
                  <a:tcPr marL="0" marR="0" marT="103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3"/>
                    </a:solidFill>
                  </a:tcPr>
                </a:tc>
                <a:tc>
                  <a:txBody>
                    <a:bodyPr/>
                    <a:lstStyle/>
                    <a:p>
                      <a:pPr marL="14604">
                        <a:lnSpc>
                          <a:spcPts val="2515"/>
                        </a:lnSpc>
                        <a:spcBef>
                          <a:spcPts val="15"/>
                        </a:spcBef>
                      </a:pPr>
                      <a:r>
                        <a:rPr sz="1100" spc="-15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PT.</a:t>
                      </a:r>
                      <a:r>
                        <a:rPr sz="1100" spc="-90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 </a:t>
                      </a:r>
                      <a:r>
                        <a:rPr sz="1100" spc="75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Teííaíex</a:t>
                      </a:r>
                      <a:endParaRPr sz="1100">
                        <a:latin typeface="Roboto Lt"/>
                        <a:cs typeface="Roboto Lt"/>
                      </a:endParaRPr>
                    </a:p>
                  </a:txBody>
                  <a:tcPr marL="0" marR="0" marT="103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3"/>
                    </a:solidFill>
                  </a:tcPr>
                </a:tc>
                <a:tc>
                  <a:txBody>
                    <a:bodyPr/>
                    <a:lstStyle/>
                    <a:p>
                      <a:pPr marL="1447800">
                        <a:lnSpc>
                          <a:spcPts val="2515"/>
                        </a:lnSpc>
                        <a:spcBef>
                          <a:spcPts val="15"/>
                        </a:spcBef>
                      </a:pPr>
                      <a:r>
                        <a:rPr sz="1100" spc="-20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664.80</a:t>
                      </a:r>
                      <a:endParaRPr sz="1100">
                        <a:latin typeface="Roboto Lt"/>
                        <a:cs typeface="Roboto Lt"/>
                      </a:endParaRPr>
                    </a:p>
                  </a:txBody>
                  <a:tcPr marL="0" marR="0" marT="103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8109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15"/>
                        </a:lnSpc>
                        <a:spcBef>
                          <a:spcPts val="15"/>
                        </a:spcBef>
                      </a:pPr>
                      <a:r>
                        <a:rPr sz="1100" spc="-5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L</a:t>
                      </a:r>
                      <a:r>
                        <a:rPr sz="1100" spc="-20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u</a:t>
                      </a:r>
                      <a:r>
                        <a:rPr sz="1100" spc="-15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a</a:t>
                      </a:r>
                      <a:r>
                        <a:rPr sz="1100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s</a:t>
                      </a:r>
                      <a:r>
                        <a:rPr sz="1100" spc="-65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 </a:t>
                      </a:r>
                      <a:r>
                        <a:rPr sz="1100" spc="-5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T</a:t>
                      </a:r>
                      <a:r>
                        <a:rPr sz="1100" spc="-20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ot</a:t>
                      </a:r>
                      <a:r>
                        <a:rPr sz="1100" spc="-25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a</a:t>
                      </a:r>
                      <a:r>
                        <a:rPr sz="1100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l</a:t>
                      </a:r>
                      <a:endParaRPr sz="1100">
                        <a:latin typeface="Roboto Lt"/>
                        <a:cs typeface="Roboto Lt"/>
                      </a:endParaRPr>
                    </a:p>
                  </a:txBody>
                  <a:tcPr marL="0" marR="0" marT="103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1172210">
                        <a:lnSpc>
                          <a:spcPct val="100000"/>
                        </a:lnSpc>
                      </a:pPr>
                      <a:r>
                        <a:rPr sz="1100" spc="-20" dirty="0">
                          <a:solidFill>
                            <a:srgbClr val="585858"/>
                          </a:solidFill>
                          <a:latin typeface="Roboto Lt"/>
                          <a:cs typeface="Roboto Lt"/>
                        </a:rPr>
                        <a:t>233,593.10</a:t>
                      </a:r>
                      <a:endParaRPr sz="1100" dirty="0">
                        <a:latin typeface="Roboto Lt"/>
                        <a:cs typeface="Roboto Lt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588125" y="877448"/>
            <a:ext cx="6708563" cy="907193"/>
          </a:xfrm>
          <a:prstGeom prst="rect">
            <a:avLst/>
          </a:prstGeom>
        </p:spPr>
        <p:txBody>
          <a:bodyPr vert="horz" wrap="square" lIns="0" tIns="6879" rIns="0" bIns="0" rtlCol="0" anchor="t">
            <a:spAutoFit/>
          </a:bodyPr>
          <a:lstStyle/>
          <a:p>
            <a:pPr marL="1376" algn="ctr">
              <a:spcBef>
                <a:spcPts val="54"/>
              </a:spcBef>
              <a:tabLst>
                <a:tab pos="2973015" algn="l"/>
              </a:tabLst>
            </a:pPr>
            <a:r>
              <a:rPr sz="2925" spc="24" dirty="0">
                <a:latin typeface="Arial"/>
                <a:cs typeface="Arial"/>
              </a:rPr>
              <a:t>REKAPITULASI	</a:t>
            </a:r>
            <a:r>
              <a:rPr sz="2925" spc="33" dirty="0">
                <a:latin typeface="Arial"/>
                <a:cs typeface="Arial"/>
              </a:rPr>
              <a:t>PKP2B</a:t>
            </a:r>
            <a:endParaRPr sz="2925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925" spc="76" dirty="0">
                <a:latin typeface="Arial"/>
                <a:cs typeface="Arial"/>
              </a:rPr>
              <a:t>DI</a:t>
            </a:r>
            <a:r>
              <a:rPr sz="2925" spc="-106" dirty="0">
                <a:latin typeface="Arial"/>
                <a:cs typeface="Arial"/>
              </a:rPr>
              <a:t> </a:t>
            </a:r>
            <a:r>
              <a:rPr sz="2925" spc="43" dirty="0">
                <a:latin typeface="Arial"/>
                <a:cs typeface="Arial"/>
              </a:rPr>
              <a:t>PROVINSI</a:t>
            </a:r>
            <a:r>
              <a:rPr sz="2925" spc="-116" dirty="0">
                <a:latin typeface="Arial"/>
                <a:cs typeface="Arial"/>
              </a:rPr>
              <a:t> </a:t>
            </a:r>
            <a:r>
              <a:rPr sz="2925" spc="19" dirty="0">
                <a:latin typeface="Arial"/>
                <a:cs typeface="Arial"/>
              </a:rPr>
              <a:t>KALIMANTAN</a:t>
            </a:r>
            <a:r>
              <a:rPr sz="2925" spc="-119" dirty="0">
                <a:latin typeface="Arial"/>
                <a:cs typeface="Arial"/>
              </a:rPr>
              <a:t> </a:t>
            </a:r>
            <a:r>
              <a:rPr sz="2925" spc="-51" dirty="0">
                <a:latin typeface="Arial"/>
                <a:cs typeface="Arial"/>
              </a:rPr>
              <a:t>SELATAN</a:t>
            </a:r>
            <a:endParaRPr sz="2925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63575"/>
            <a:ext cx="9905312" cy="5572125"/>
            <a:chOff x="0" y="0"/>
            <a:chExt cx="1828673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6475" cy="1028699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72667" y="3749040"/>
              <a:ext cx="5850890" cy="5850890"/>
            </a:xfrm>
            <a:custGeom>
              <a:avLst/>
              <a:gdLst/>
              <a:ahLst/>
              <a:cxnLst/>
              <a:rect l="l" t="t" r="r" b="b"/>
              <a:pathLst>
                <a:path w="5850890" h="5850890">
                  <a:moveTo>
                    <a:pt x="2925318" y="0"/>
                  </a:moveTo>
                  <a:lnTo>
                    <a:pt x="2876943" y="391"/>
                  </a:lnTo>
                  <a:lnTo>
                    <a:pt x="2828758" y="1563"/>
                  </a:lnTo>
                  <a:lnTo>
                    <a:pt x="2780769" y="3509"/>
                  </a:lnTo>
                  <a:lnTo>
                    <a:pt x="2732982" y="6222"/>
                  </a:lnTo>
                  <a:lnTo>
                    <a:pt x="2685402" y="9697"/>
                  </a:lnTo>
                  <a:lnTo>
                    <a:pt x="2638035" y="13928"/>
                  </a:lnTo>
                  <a:lnTo>
                    <a:pt x="2590888" y="18908"/>
                  </a:lnTo>
                  <a:lnTo>
                    <a:pt x="2543967" y="24633"/>
                  </a:lnTo>
                  <a:lnTo>
                    <a:pt x="2497278" y="31095"/>
                  </a:lnTo>
                  <a:lnTo>
                    <a:pt x="2450826" y="38288"/>
                  </a:lnTo>
                  <a:lnTo>
                    <a:pt x="2404618" y="46207"/>
                  </a:lnTo>
                  <a:lnTo>
                    <a:pt x="2358659" y="54846"/>
                  </a:lnTo>
                  <a:lnTo>
                    <a:pt x="2312957" y="64198"/>
                  </a:lnTo>
                  <a:lnTo>
                    <a:pt x="2267516" y="74258"/>
                  </a:lnTo>
                  <a:lnTo>
                    <a:pt x="2222343" y="85019"/>
                  </a:lnTo>
                  <a:lnTo>
                    <a:pt x="2177444" y="96476"/>
                  </a:lnTo>
                  <a:lnTo>
                    <a:pt x="2132825" y="108623"/>
                  </a:lnTo>
                  <a:lnTo>
                    <a:pt x="2088492" y="121452"/>
                  </a:lnTo>
                  <a:lnTo>
                    <a:pt x="2044450" y="134960"/>
                  </a:lnTo>
                  <a:lnTo>
                    <a:pt x="2000707" y="149138"/>
                  </a:lnTo>
                  <a:lnTo>
                    <a:pt x="1957267" y="163982"/>
                  </a:lnTo>
                  <a:lnTo>
                    <a:pt x="1914138" y="179485"/>
                  </a:lnTo>
                  <a:lnTo>
                    <a:pt x="1871324" y="195642"/>
                  </a:lnTo>
                  <a:lnTo>
                    <a:pt x="1828833" y="212446"/>
                  </a:lnTo>
                  <a:lnTo>
                    <a:pt x="1786669" y="229891"/>
                  </a:lnTo>
                  <a:lnTo>
                    <a:pt x="1744840" y="247972"/>
                  </a:lnTo>
                  <a:lnTo>
                    <a:pt x="1703351" y="266682"/>
                  </a:lnTo>
                  <a:lnTo>
                    <a:pt x="1662208" y="286015"/>
                  </a:lnTo>
                  <a:lnTo>
                    <a:pt x="1621417" y="305965"/>
                  </a:lnTo>
                  <a:lnTo>
                    <a:pt x="1580984" y="326526"/>
                  </a:lnTo>
                  <a:lnTo>
                    <a:pt x="1540915" y="347692"/>
                  </a:lnTo>
                  <a:lnTo>
                    <a:pt x="1501217" y="369458"/>
                  </a:lnTo>
                  <a:lnTo>
                    <a:pt x="1461895" y="391817"/>
                  </a:lnTo>
                  <a:lnTo>
                    <a:pt x="1422955" y="414762"/>
                  </a:lnTo>
                  <a:lnTo>
                    <a:pt x="1384403" y="438289"/>
                  </a:lnTo>
                  <a:lnTo>
                    <a:pt x="1346246" y="462391"/>
                  </a:lnTo>
                  <a:lnTo>
                    <a:pt x="1308489" y="487062"/>
                  </a:lnTo>
                  <a:lnTo>
                    <a:pt x="1271139" y="512296"/>
                  </a:lnTo>
                  <a:lnTo>
                    <a:pt x="1234200" y="538086"/>
                  </a:lnTo>
                  <a:lnTo>
                    <a:pt x="1197681" y="564428"/>
                  </a:lnTo>
                  <a:lnTo>
                    <a:pt x="1161585" y="591315"/>
                  </a:lnTo>
                  <a:lnTo>
                    <a:pt x="1125920" y="618740"/>
                  </a:lnTo>
                  <a:lnTo>
                    <a:pt x="1090692" y="646699"/>
                  </a:lnTo>
                  <a:lnTo>
                    <a:pt x="1055906" y="675184"/>
                  </a:lnTo>
                  <a:lnTo>
                    <a:pt x="1021569" y="704190"/>
                  </a:lnTo>
                  <a:lnTo>
                    <a:pt x="987686" y="733710"/>
                  </a:lnTo>
                  <a:lnTo>
                    <a:pt x="954264" y="763740"/>
                  </a:lnTo>
                  <a:lnTo>
                    <a:pt x="921308" y="794272"/>
                  </a:lnTo>
                  <a:lnTo>
                    <a:pt x="888825" y="825301"/>
                  </a:lnTo>
                  <a:lnTo>
                    <a:pt x="856821" y="856821"/>
                  </a:lnTo>
                  <a:lnTo>
                    <a:pt x="825301" y="888825"/>
                  </a:lnTo>
                  <a:lnTo>
                    <a:pt x="794272" y="921308"/>
                  </a:lnTo>
                  <a:lnTo>
                    <a:pt x="763740" y="954264"/>
                  </a:lnTo>
                  <a:lnTo>
                    <a:pt x="733710" y="987686"/>
                  </a:lnTo>
                  <a:lnTo>
                    <a:pt x="704190" y="1021569"/>
                  </a:lnTo>
                  <a:lnTo>
                    <a:pt x="675184" y="1055906"/>
                  </a:lnTo>
                  <a:lnTo>
                    <a:pt x="646699" y="1090692"/>
                  </a:lnTo>
                  <a:lnTo>
                    <a:pt x="618740" y="1125920"/>
                  </a:lnTo>
                  <a:lnTo>
                    <a:pt x="591315" y="1161585"/>
                  </a:lnTo>
                  <a:lnTo>
                    <a:pt x="564428" y="1197681"/>
                  </a:lnTo>
                  <a:lnTo>
                    <a:pt x="538086" y="1234200"/>
                  </a:lnTo>
                  <a:lnTo>
                    <a:pt x="512296" y="1271139"/>
                  </a:lnTo>
                  <a:lnTo>
                    <a:pt x="487062" y="1308489"/>
                  </a:lnTo>
                  <a:lnTo>
                    <a:pt x="462391" y="1346246"/>
                  </a:lnTo>
                  <a:lnTo>
                    <a:pt x="438289" y="1384403"/>
                  </a:lnTo>
                  <a:lnTo>
                    <a:pt x="414762" y="1422955"/>
                  </a:lnTo>
                  <a:lnTo>
                    <a:pt x="391817" y="1461895"/>
                  </a:lnTo>
                  <a:lnTo>
                    <a:pt x="369458" y="1501217"/>
                  </a:lnTo>
                  <a:lnTo>
                    <a:pt x="347692" y="1540915"/>
                  </a:lnTo>
                  <a:lnTo>
                    <a:pt x="326526" y="1580984"/>
                  </a:lnTo>
                  <a:lnTo>
                    <a:pt x="305965" y="1621417"/>
                  </a:lnTo>
                  <a:lnTo>
                    <a:pt x="286015" y="1662208"/>
                  </a:lnTo>
                  <a:lnTo>
                    <a:pt x="266682" y="1703351"/>
                  </a:lnTo>
                  <a:lnTo>
                    <a:pt x="247972" y="1744840"/>
                  </a:lnTo>
                  <a:lnTo>
                    <a:pt x="229891" y="1786669"/>
                  </a:lnTo>
                  <a:lnTo>
                    <a:pt x="212446" y="1828833"/>
                  </a:lnTo>
                  <a:lnTo>
                    <a:pt x="195642" y="1871324"/>
                  </a:lnTo>
                  <a:lnTo>
                    <a:pt x="179485" y="1914138"/>
                  </a:lnTo>
                  <a:lnTo>
                    <a:pt x="163982" y="1957267"/>
                  </a:lnTo>
                  <a:lnTo>
                    <a:pt x="149138" y="2000707"/>
                  </a:lnTo>
                  <a:lnTo>
                    <a:pt x="134960" y="2044450"/>
                  </a:lnTo>
                  <a:lnTo>
                    <a:pt x="121452" y="2088492"/>
                  </a:lnTo>
                  <a:lnTo>
                    <a:pt x="108623" y="2132825"/>
                  </a:lnTo>
                  <a:lnTo>
                    <a:pt x="96476" y="2177444"/>
                  </a:lnTo>
                  <a:lnTo>
                    <a:pt x="85019" y="2222343"/>
                  </a:lnTo>
                  <a:lnTo>
                    <a:pt x="74258" y="2267516"/>
                  </a:lnTo>
                  <a:lnTo>
                    <a:pt x="64198" y="2312957"/>
                  </a:lnTo>
                  <a:lnTo>
                    <a:pt x="54846" y="2358659"/>
                  </a:lnTo>
                  <a:lnTo>
                    <a:pt x="46207" y="2404618"/>
                  </a:lnTo>
                  <a:lnTo>
                    <a:pt x="38288" y="2450826"/>
                  </a:lnTo>
                  <a:lnTo>
                    <a:pt x="31095" y="2497278"/>
                  </a:lnTo>
                  <a:lnTo>
                    <a:pt x="24633" y="2543967"/>
                  </a:lnTo>
                  <a:lnTo>
                    <a:pt x="18908" y="2590888"/>
                  </a:lnTo>
                  <a:lnTo>
                    <a:pt x="13928" y="2638035"/>
                  </a:lnTo>
                  <a:lnTo>
                    <a:pt x="9697" y="2685402"/>
                  </a:lnTo>
                  <a:lnTo>
                    <a:pt x="6222" y="2732982"/>
                  </a:lnTo>
                  <a:lnTo>
                    <a:pt x="3509" y="2780769"/>
                  </a:lnTo>
                  <a:lnTo>
                    <a:pt x="1563" y="2828758"/>
                  </a:lnTo>
                  <a:lnTo>
                    <a:pt x="391" y="2876943"/>
                  </a:lnTo>
                  <a:lnTo>
                    <a:pt x="0" y="2925317"/>
                  </a:lnTo>
                  <a:lnTo>
                    <a:pt x="391" y="2973692"/>
                  </a:lnTo>
                  <a:lnTo>
                    <a:pt x="1563" y="3021877"/>
                  </a:lnTo>
                  <a:lnTo>
                    <a:pt x="3509" y="3069866"/>
                  </a:lnTo>
                  <a:lnTo>
                    <a:pt x="6222" y="3117653"/>
                  </a:lnTo>
                  <a:lnTo>
                    <a:pt x="9697" y="3165233"/>
                  </a:lnTo>
                  <a:lnTo>
                    <a:pt x="13928" y="3212600"/>
                  </a:lnTo>
                  <a:lnTo>
                    <a:pt x="18908" y="3259747"/>
                  </a:lnTo>
                  <a:lnTo>
                    <a:pt x="24633" y="3306668"/>
                  </a:lnTo>
                  <a:lnTo>
                    <a:pt x="31095" y="3353357"/>
                  </a:lnTo>
                  <a:lnTo>
                    <a:pt x="38288" y="3399809"/>
                  </a:lnTo>
                  <a:lnTo>
                    <a:pt x="46207" y="3446017"/>
                  </a:lnTo>
                  <a:lnTo>
                    <a:pt x="54846" y="3491976"/>
                  </a:lnTo>
                  <a:lnTo>
                    <a:pt x="64198" y="3537678"/>
                  </a:lnTo>
                  <a:lnTo>
                    <a:pt x="74258" y="3583119"/>
                  </a:lnTo>
                  <a:lnTo>
                    <a:pt x="85019" y="3628292"/>
                  </a:lnTo>
                  <a:lnTo>
                    <a:pt x="96476" y="3673191"/>
                  </a:lnTo>
                  <a:lnTo>
                    <a:pt x="108623" y="3717810"/>
                  </a:lnTo>
                  <a:lnTo>
                    <a:pt x="121452" y="3762143"/>
                  </a:lnTo>
                  <a:lnTo>
                    <a:pt x="134960" y="3806185"/>
                  </a:lnTo>
                  <a:lnTo>
                    <a:pt x="149138" y="3849928"/>
                  </a:lnTo>
                  <a:lnTo>
                    <a:pt x="163982" y="3893368"/>
                  </a:lnTo>
                  <a:lnTo>
                    <a:pt x="179485" y="3936497"/>
                  </a:lnTo>
                  <a:lnTo>
                    <a:pt x="195642" y="3979311"/>
                  </a:lnTo>
                  <a:lnTo>
                    <a:pt x="212446" y="4021802"/>
                  </a:lnTo>
                  <a:lnTo>
                    <a:pt x="229891" y="4063966"/>
                  </a:lnTo>
                  <a:lnTo>
                    <a:pt x="247972" y="4105795"/>
                  </a:lnTo>
                  <a:lnTo>
                    <a:pt x="266682" y="4147284"/>
                  </a:lnTo>
                  <a:lnTo>
                    <a:pt x="286015" y="4188427"/>
                  </a:lnTo>
                  <a:lnTo>
                    <a:pt x="305965" y="4229218"/>
                  </a:lnTo>
                  <a:lnTo>
                    <a:pt x="326526" y="4269651"/>
                  </a:lnTo>
                  <a:lnTo>
                    <a:pt x="347692" y="4309720"/>
                  </a:lnTo>
                  <a:lnTo>
                    <a:pt x="369458" y="4349418"/>
                  </a:lnTo>
                  <a:lnTo>
                    <a:pt x="391817" y="4388740"/>
                  </a:lnTo>
                  <a:lnTo>
                    <a:pt x="414762" y="4427680"/>
                  </a:lnTo>
                  <a:lnTo>
                    <a:pt x="438289" y="4466232"/>
                  </a:lnTo>
                  <a:lnTo>
                    <a:pt x="462391" y="4504389"/>
                  </a:lnTo>
                  <a:lnTo>
                    <a:pt x="487062" y="4542146"/>
                  </a:lnTo>
                  <a:lnTo>
                    <a:pt x="512296" y="4579496"/>
                  </a:lnTo>
                  <a:lnTo>
                    <a:pt x="538086" y="4616435"/>
                  </a:lnTo>
                  <a:lnTo>
                    <a:pt x="564428" y="4652954"/>
                  </a:lnTo>
                  <a:lnTo>
                    <a:pt x="591315" y="4689050"/>
                  </a:lnTo>
                  <a:lnTo>
                    <a:pt x="618740" y="4724715"/>
                  </a:lnTo>
                  <a:lnTo>
                    <a:pt x="646699" y="4759943"/>
                  </a:lnTo>
                  <a:lnTo>
                    <a:pt x="675184" y="4794729"/>
                  </a:lnTo>
                  <a:lnTo>
                    <a:pt x="704190" y="4829066"/>
                  </a:lnTo>
                  <a:lnTo>
                    <a:pt x="733710" y="4862949"/>
                  </a:lnTo>
                  <a:lnTo>
                    <a:pt x="763740" y="4896371"/>
                  </a:lnTo>
                  <a:lnTo>
                    <a:pt x="794272" y="4929327"/>
                  </a:lnTo>
                  <a:lnTo>
                    <a:pt x="825301" y="4961810"/>
                  </a:lnTo>
                  <a:lnTo>
                    <a:pt x="856821" y="4993814"/>
                  </a:lnTo>
                  <a:lnTo>
                    <a:pt x="888825" y="5025334"/>
                  </a:lnTo>
                  <a:lnTo>
                    <a:pt x="921308" y="5056363"/>
                  </a:lnTo>
                  <a:lnTo>
                    <a:pt x="954264" y="5086895"/>
                  </a:lnTo>
                  <a:lnTo>
                    <a:pt x="987686" y="5116925"/>
                  </a:lnTo>
                  <a:lnTo>
                    <a:pt x="1021569" y="5146445"/>
                  </a:lnTo>
                  <a:lnTo>
                    <a:pt x="1055906" y="5175451"/>
                  </a:lnTo>
                  <a:lnTo>
                    <a:pt x="1090692" y="5203936"/>
                  </a:lnTo>
                  <a:lnTo>
                    <a:pt x="1125920" y="5231895"/>
                  </a:lnTo>
                  <a:lnTo>
                    <a:pt x="1161585" y="5259320"/>
                  </a:lnTo>
                  <a:lnTo>
                    <a:pt x="1197681" y="5286207"/>
                  </a:lnTo>
                  <a:lnTo>
                    <a:pt x="1234200" y="5312549"/>
                  </a:lnTo>
                  <a:lnTo>
                    <a:pt x="1271139" y="5338339"/>
                  </a:lnTo>
                  <a:lnTo>
                    <a:pt x="1308489" y="5363573"/>
                  </a:lnTo>
                  <a:lnTo>
                    <a:pt x="1346246" y="5388244"/>
                  </a:lnTo>
                  <a:lnTo>
                    <a:pt x="1384403" y="5412346"/>
                  </a:lnTo>
                  <a:lnTo>
                    <a:pt x="1422955" y="5435873"/>
                  </a:lnTo>
                  <a:lnTo>
                    <a:pt x="1461895" y="5458818"/>
                  </a:lnTo>
                  <a:lnTo>
                    <a:pt x="1501217" y="5481177"/>
                  </a:lnTo>
                  <a:lnTo>
                    <a:pt x="1540915" y="5502943"/>
                  </a:lnTo>
                  <a:lnTo>
                    <a:pt x="1580984" y="5524109"/>
                  </a:lnTo>
                  <a:lnTo>
                    <a:pt x="1621417" y="5544670"/>
                  </a:lnTo>
                  <a:lnTo>
                    <a:pt x="1662208" y="5564620"/>
                  </a:lnTo>
                  <a:lnTo>
                    <a:pt x="1703351" y="5583953"/>
                  </a:lnTo>
                  <a:lnTo>
                    <a:pt x="1744840" y="5602663"/>
                  </a:lnTo>
                  <a:lnTo>
                    <a:pt x="1786669" y="5620744"/>
                  </a:lnTo>
                  <a:lnTo>
                    <a:pt x="1828833" y="5638189"/>
                  </a:lnTo>
                  <a:lnTo>
                    <a:pt x="1871324" y="5654993"/>
                  </a:lnTo>
                  <a:lnTo>
                    <a:pt x="1914138" y="5671150"/>
                  </a:lnTo>
                  <a:lnTo>
                    <a:pt x="1957267" y="5686653"/>
                  </a:lnTo>
                  <a:lnTo>
                    <a:pt x="2000707" y="5701497"/>
                  </a:lnTo>
                  <a:lnTo>
                    <a:pt x="2044450" y="5715675"/>
                  </a:lnTo>
                  <a:lnTo>
                    <a:pt x="2088492" y="5729183"/>
                  </a:lnTo>
                  <a:lnTo>
                    <a:pt x="2132825" y="5742012"/>
                  </a:lnTo>
                  <a:lnTo>
                    <a:pt x="2177444" y="5754159"/>
                  </a:lnTo>
                  <a:lnTo>
                    <a:pt x="2222343" y="5765616"/>
                  </a:lnTo>
                  <a:lnTo>
                    <a:pt x="2267516" y="5776377"/>
                  </a:lnTo>
                  <a:lnTo>
                    <a:pt x="2312957" y="5786437"/>
                  </a:lnTo>
                  <a:lnTo>
                    <a:pt x="2358659" y="5795789"/>
                  </a:lnTo>
                  <a:lnTo>
                    <a:pt x="2404618" y="5804428"/>
                  </a:lnTo>
                  <a:lnTo>
                    <a:pt x="2450826" y="5812347"/>
                  </a:lnTo>
                  <a:lnTo>
                    <a:pt x="2497278" y="5819540"/>
                  </a:lnTo>
                  <a:lnTo>
                    <a:pt x="2543967" y="5826002"/>
                  </a:lnTo>
                  <a:lnTo>
                    <a:pt x="2590888" y="5831727"/>
                  </a:lnTo>
                  <a:lnTo>
                    <a:pt x="2638035" y="5836707"/>
                  </a:lnTo>
                  <a:lnTo>
                    <a:pt x="2685402" y="5840938"/>
                  </a:lnTo>
                  <a:lnTo>
                    <a:pt x="2732982" y="5844413"/>
                  </a:lnTo>
                  <a:lnTo>
                    <a:pt x="2780769" y="5847126"/>
                  </a:lnTo>
                  <a:lnTo>
                    <a:pt x="2828758" y="5849072"/>
                  </a:lnTo>
                  <a:lnTo>
                    <a:pt x="2876943" y="5850244"/>
                  </a:lnTo>
                  <a:lnTo>
                    <a:pt x="2925318" y="5850635"/>
                  </a:lnTo>
                  <a:lnTo>
                    <a:pt x="2973692" y="5850244"/>
                  </a:lnTo>
                  <a:lnTo>
                    <a:pt x="3021877" y="5849072"/>
                  </a:lnTo>
                  <a:lnTo>
                    <a:pt x="3069866" y="5847126"/>
                  </a:lnTo>
                  <a:lnTo>
                    <a:pt x="3117653" y="5844413"/>
                  </a:lnTo>
                  <a:lnTo>
                    <a:pt x="3165233" y="5840938"/>
                  </a:lnTo>
                  <a:lnTo>
                    <a:pt x="3212600" y="5836707"/>
                  </a:lnTo>
                  <a:lnTo>
                    <a:pt x="3259747" y="5831727"/>
                  </a:lnTo>
                  <a:lnTo>
                    <a:pt x="3306668" y="5826002"/>
                  </a:lnTo>
                  <a:lnTo>
                    <a:pt x="3353357" y="5819540"/>
                  </a:lnTo>
                  <a:lnTo>
                    <a:pt x="3399809" y="5812347"/>
                  </a:lnTo>
                  <a:lnTo>
                    <a:pt x="3446017" y="5804428"/>
                  </a:lnTo>
                  <a:lnTo>
                    <a:pt x="3491976" y="5795789"/>
                  </a:lnTo>
                  <a:lnTo>
                    <a:pt x="3537678" y="5786437"/>
                  </a:lnTo>
                  <a:lnTo>
                    <a:pt x="3583119" y="5776377"/>
                  </a:lnTo>
                  <a:lnTo>
                    <a:pt x="3628292" y="5765616"/>
                  </a:lnTo>
                  <a:lnTo>
                    <a:pt x="3673191" y="5754159"/>
                  </a:lnTo>
                  <a:lnTo>
                    <a:pt x="3717810" y="5742012"/>
                  </a:lnTo>
                  <a:lnTo>
                    <a:pt x="3762143" y="5729183"/>
                  </a:lnTo>
                  <a:lnTo>
                    <a:pt x="3806185" y="5715675"/>
                  </a:lnTo>
                  <a:lnTo>
                    <a:pt x="3849928" y="5701497"/>
                  </a:lnTo>
                  <a:lnTo>
                    <a:pt x="3893368" y="5686653"/>
                  </a:lnTo>
                  <a:lnTo>
                    <a:pt x="3936497" y="5671150"/>
                  </a:lnTo>
                  <a:lnTo>
                    <a:pt x="3979311" y="5654993"/>
                  </a:lnTo>
                  <a:lnTo>
                    <a:pt x="4021802" y="5638189"/>
                  </a:lnTo>
                  <a:lnTo>
                    <a:pt x="4063966" y="5620744"/>
                  </a:lnTo>
                  <a:lnTo>
                    <a:pt x="4105795" y="5602663"/>
                  </a:lnTo>
                  <a:lnTo>
                    <a:pt x="4147284" y="5583953"/>
                  </a:lnTo>
                  <a:lnTo>
                    <a:pt x="4188427" y="5564620"/>
                  </a:lnTo>
                  <a:lnTo>
                    <a:pt x="4229218" y="5544670"/>
                  </a:lnTo>
                  <a:lnTo>
                    <a:pt x="4269651" y="5524109"/>
                  </a:lnTo>
                  <a:lnTo>
                    <a:pt x="4309720" y="5502943"/>
                  </a:lnTo>
                  <a:lnTo>
                    <a:pt x="4349418" y="5481177"/>
                  </a:lnTo>
                  <a:lnTo>
                    <a:pt x="4388740" y="5458818"/>
                  </a:lnTo>
                  <a:lnTo>
                    <a:pt x="4427680" y="5435873"/>
                  </a:lnTo>
                  <a:lnTo>
                    <a:pt x="4466232" y="5412346"/>
                  </a:lnTo>
                  <a:lnTo>
                    <a:pt x="4504389" y="5388244"/>
                  </a:lnTo>
                  <a:lnTo>
                    <a:pt x="4542146" y="5363573"/>
                  </a:lnTo>
                  <a:lnTo>
                    <a:pt x="4579496" y="5338339"/>
                  </a:lnTo>
                  <a:lnTo>
                    <a:pt x="4616435" y="5312549"/>
                  </a:lnTo>
                  <a:lnTo>
                    <a:pt x="4652954" y="5286207"/>
                  </a:lnTo>
                  <a:lnTo>
                    <a:pt x="4689050" y="5259320"/>
                  </a:lnTo>
                  <a:lnTo>
                    <a:pt x="4724715" y="5231895"/>
                  </a:lnTo>
                  <a:lnTo>
                    <a:pt x="4759943" y="5203936"/>
                  </a:lnTo>
                  <a:lnTo>
                    <a:pt x="4794729" y="5175451"/>
                  </a:lnTo>
                  <a:lnTo>
                    <a:pt x="4829066" y="5146445"/>
                  </a:lnTo>
                  <a:lnTo>
                    <a:pt x="4862949" y="5116925"/>
                  </a:lnTo>
                  <a:lnTo>
                    <a:pt x="4896371" y="5086895"/>
                  </a:lnTo>
                  <a:lnTo>
                    <a:pt x="4929327" y="5056363"/>
                  </a:lnTo>
                  <a:lnTo>
                    <a:pt x="4961810" y="5025334"/>
                  </a:lnTo>
                  <a:lnTo>
                    <a:pt x="4993814" y="4993814"/>
                  </a:lnTo>
                  <a:lnTo>
                    <a:pt x="5025334" y="4961810"/>
                  </a:lnTo>
                  <a:lnTo>
                    <a:pt x="5056363" y="4929327"/>
                  </a:lnTo>
                  <a:lnTo>
                    <a:pt x="5086895" y="4896371"/>
                  </a:lnTo>
                  <a:lnTo>
                    <a:pt x="5116925" y="4862949"/>
                  </a:lnTo>
                  <a:lnTo>
                    <a:pt x="5146445" y="4829066"/>
                  </a:lnTo>
                  <a:lnTo>
                    <a:pt x="5175451" y="4794729"/>
                  </a:lnTo>
                  <a:lnTo>
                    <a:pt x="5203936" y="4759943"/>
                  </a:lnTo>
                  <a:lnTo>
                    <a:pt x="5231895" y="4724715"/>
                  </a:lnTo>
                  <a:lnTo>
                    <a:pt x="5259320" y="4689050"/>
                  </a:lnTo>
                  <a:lnTo>
                    <a:pt x="5286207" y="4652954"/>
                  </a:lnTo>
                  <a:lnTo>
                    <a:pt x="5312549" y="4616435"/>
                  </a:lnTo>
                  <a:lnTo>
                    <a:pt x="5338339" y="4579496"/>
                  </a:lnTo>
                  <a:lnTo>
                    <a:pt x="5363573" y="4542146"/>
                  </a:lnTo>
                  <a:lnTo>
                    <a:pt x="5388244" y="4504389"/>
                  </a:lnTo>
                  <a:lnTo>
                    <a:pt x="5412346" y="4466232"/>
                  </a:lnTo>
                  <a:lnTo>
                    <a:pt x="5435873" y="4427680"/>
                  </a:lnTo>
                  <a:lnTo>
                    <a:pt x="5458818" y="4388740"/>
                  </a:lnTo>
                  <a:lnTo>
                    <a:pt x="5481177" y="4349418"/>
                  </a:lnTo>
                  <a:lnTo>
                    <a:pt x="5502943" y="4309720"/>
                  </a:lnTo>
                  <a:lnTo>
                    <a:pt x="5524109" y="4269651"/>
                  </a:lnTo>
                  <a:lnTo>
                    <a:pt x="5544670" y="4229218"/>
                  </a:lnTo>
                  <a:lnTo>
                    <a:pt x="5564620" y="4188427"/>
                  </a:lnTo>
                  <a:lnTo>
                    <a:pt x="5583953" y="4147284"/>
                  </a:lnTo>
                  <a:lnTo>
                    <a:pt x="5602663" y="4105795"/>
                  </a:lnTo>
                  <a:lnTo>
                    <a:pt x="5620744" y="4063966"/>
                  </a:lnTo>
                  <a:lnTo>
                    <a:pt x="5638189" y="4021802"/>
                  </a:lnTo>
                  <a:lnTo>
                    <a:pt x="5654993" y="3979311"/>
                  </a:lnTo>
                  <a:lnTo>
                    <a:pt x="5671150" y="3936497"/>
                  </a:lnTo>
                  <a:lnTo>
                    <a:pt x="5686653" y="3893368"/>
                  </a:lnTo>
                  <a:lnTo>
                    <a:pt x="5701497" y="3849928"/>
                  </a:lnTo>
                  <a:lnTo>
                    <a:pt x="5715675" y="3806185"/>
                  </a:lnTo>
                  <a:lnTo>
                    <a:pt x="5729183" y="3762143"/>
                  </a:lnTo>
                  <a:lnTo>
                    <a:pt x="5742012" y="3717810"/>
                  </a:lnTo>
                  <a:lnTo>
                    <a:pt x="5754159" y="3673191"/>
                  </a:lnTo>
                  <a:lnTo>
                    <a:pt x="5765616" y="3628292"/>
                  </a:lnTo>
                  <a:lnTo>
                    <a:pt x="5776377" y="3583119"/>
                  </a:lnTo>
                  <a:lnTo>
                    <a:pt x="5786437" y="3537678"/>
                  </a:lnTo>
                  <a:lnTo>
                    <a:pt x="5795789" y="3491976"/>
                  </a:lnTo>
                  <a:lnTo>
                    <a:pt x="5804428" y="3446017"/>
                  </a:lnTo>
                  <a:lnTo>
                    <a:pt x="5812347" y="3399809"/>
                  </a:lnTo>
                  <a:lnTo>
                    <a:pt x="5819540" y="3353357"/>
                  </a:lnTo>
                  <a:lnTo>
                    <a:pt x="5826002" y="3306668"/>
                  </a:lnTo>
                  <a:lnTo>
                    <a:pt x="5831727" y="3259747"/>
                  </a:lnTo>
                  <a:lnTo>
                    <a:pt x="5836707" y="3212600"/>
                  </a:lnTo>
                  <a:lnTo>
                    <a:pt x="5840938" y="3165233"/>
                  </a:lnTo>
                  <a:lnTo>
                    <a:pt x="5844413" y="3117653"/>
                  </a:lnTo>
                  <a:lnTo>
                    <a:pt x="5847126" y="3069866"/>
                  </a:lnTo>
                  <a:lnTo>
                    <a:pt x="5849072" y="3021877"/>
                  </a:lnTo>
                  <a:lnTo>
                    <a:pt x="5850244" y="2973692"/>
                  </a:lnTo>
                  <a:lnTo>
                    <a:pt x="5850635" y="2925317"/>
                  </a:lnTo>
                  <a:lnTo>
                    <a:pt x="5850244" y="2876943"/>
                  </a:lnTo>
                  <a:lnTo>
                    <a:pt x="5849072" y="2828758"/>
                  </a:lnTo>
                  <a:lnTo>
                    <a:pt x="5847126" y="2780769"/>
                  </a:lnTo>
                  <a:lnTo>
                    <a:pt x="5844413" y="2732982"/>
                  </a:lnTo>
                  <a:lnTo>
                    <a:pt x="5840938" y="2685402"/>
                  </a:lnTo>
                  <a:lnTo>
                    <a:pt x="5836707" y="2638035"/>
                  </a:lnTo>
                  <a:lnTo>
                    <a:pt x="5831727" y="2590888"/>
                  </a:lnTo>
                  <a:lnTo>
                    <a:pt x="5826002" y="2543967"/>
                  </a:lnTo>
                  <a:lnTo>
                    <a:pt x="5819540" y="2497278"/>
                  </a:lnTo>
                  <a:lnTo>
                    <a:pt x="5812347" y="2450826"/>
                  </a:lnTo>
                  <a:lnTo>
                    <a:pt x="5804428" y="2404618"/>
                  </a:lnTo>
                  <a:lnTo>
                    <a:pt x="5795789" y="2358659"/>
                  </a:lnTo>
                  <a:lnTo>
                    <a:pt x="5786437" y="2312957"/>
                  </a:lnTo>
                  <a:lnTo>
                    <a:pt x="5776377" y="2267516"/>
                  </a:lnTo>
                  <a:lnTo>
                    <a:pt x="5765616" y="2222343"/>
                  </a:lnTo>
                  <a:lnTo>
                    <a:pt x="5754159" y="2177444"/>
                  </a:lnTo>
                  <a:lnTo>
                    <a:pt x="5742012" y="2132825"/>
                  </a:lnTo>
                  <a:lnTo>
                    <a:pt x="5729183" y="2088492"/>
                  </a:lnTo>
                  <a:lnTo>
                    <a:pt x="5715675" y="2044450"/>
                  </a:lnTo>
                  <a:lnTo>
                    <a:pt x="5701497" y="2000707"/>
                  </a:lnTo>
                  <a:lnTo>
                    <a:pt x="5686653" y="1957267"/>
                  </a:lnTo>
                  <a:lnTo>
                    <a:pt x="5671150" y="1914138"/>
                  </a:lnTo>
                  <a:lnTo>
                    <a:pt x="5654993" y="1871324"/>
                  </a:lnTo>
                  <a:lnTo>
                    <a:pt x="5638189" y="1828833"/>
                  </a:lnTo>
                  <a:lnTo>
                    <a:pt x="5620744" y="1786669"/>
                  </a:lnTo>
                  <a:lnTo>
                    <a:pt x="5602663" y="1744840"/>
                  </a:lnTo>
                  <a:lnTo>
                    <a:pt x="5583953" y="1703351"/>
                  </a:lnTo>
                  <a:lnTo>
                    <a:pt x="5564620" y="1662208"/>
                  </a:lnTo>
                  <a:lnTo>
                    <a:pt x="5544670" y="1621417"/>
                  </a:lnTo>
                  <a:lnTo>
                    <a:pt x="5524109" y="1580984"/>
                  </a:lnTo>
                  <a:lnTo>
                    <a:pt x="5502943" y="1540915"/>
                  </a:lnTo>
                  <a:lnTo>
                    <a:pt x="5481177" y="1501217"/>
                  </a:lnTo>
                  <a:lnTo>
                    <a:pt x="5458818" y="1461895"/>
                  </a:lnTo>
                  <a:lnTo>
                    <a:pt x="5435873" y="1422955"/>
                  </a:lnTo>
                  <a:lnTo>
                    <a:pt x="5412346" y="1384403"/>
                  </a:lnTo>
                  <a:lnTo>
                    <a:pt x="5388244" y="1346246"/>
                  </a:lnTo>
                  <a:lnTo>
                    <a:pt x="5363573" y="1308489"/>
                  </a:lnTo>
                  <a:lnTo>
                    <a:pt x="5338339" y="1271139"/>
                  </a:lnTo>
                  <a:lnTo>
                    <a:pt x="5312549" y="1234200"/>
                  </a:lnTo>
                  <a:lnTo>
                    <a:pt x="5286207" y="1197681"/>
                  </a:lnTo>
                  <a:lnTo>
                    <a:pt x="5259320" y="1161585"/>
                  </a:lnTo>
                  <a:lnTo>
                    <a:pt x="5231895" y="1125920"/>
                  </a:lnTo>
                  <a:lnTo>
                    <a:pt x="5203936" y="1090692"/>
                  </a:lnTo>
                  <a:lnTo>
                    <a:pt x="5175451" y="1055906"/>
                  </a:lnTo>
                  <a:lnTo>
                    <a:pt x="5146445" y="1021569"/>
                  </a:lnTo>
                  <a:lnTo>
                    <a:pt x="5116925" y="987686"/>
                  </a:lnTo>
                  <a:lnTo>
                    <a:pt x="5086895" y="954264"/>
                  </a:lnTo>
                  <a:lnTo>
                    <a:pt x="5056363" y="921308"/>
                  </a:lnTo>
                  <a:lnTo>
                    <a:pt x="5025334" y="888825"/>
                  </a:lnTo>
                  <a:lnTo>
                    <a:pt x="4993814" y="856821"/>
                  </a:lnTo>
                  <a:lnTo>
                    <a:pt x="4961810" y="825301"/>
                  </a:lnTo>
                  <a:lnTo>
                    <a:pt x="4929327" y="794272"/>
                  </a:lnTo>
                  <a:lnTo>
                    <a:pt x="4896371" y="763740"/>
                  </a:lnTo>
                  <a:lnTo>
                    <a:pt x="4862949" y="733710"/>
                  </a:lnTo>
                  <a:lnTo>
                    <a:pt x="4829066" y="704190"/>
                  </a:lnTo>
                  <a:lnTo>
                    <a:pt x="4794729" y="675184"/>
                  </a:lnTo>
                  <a:lnTo>
                    <a:pt x="4759943" y="646699"/>
                  </a:lnTo>
                  <a:lnTo>
                    <a:pt x="4724715" y="618740"/>
                  </a:lnTo>
                  <a:lnTo>
                    <a:pt x="4689050" y="591315"/>
                  </a:lnTo>
                  <a:lnTo>
                    <a:pt x="4652954" y="564428"/>
                  </a:lnTo>
                  <a:lnTo>
                    <a:pt x="4616435" y="538086"/>
                  </a:lnTo>
                  <a:lnTo>
                    <a:pt x="4579496" y="512296"/>
                  </a:lnTo>
                  <a:lnTo>
                    <a:pt x="4542146" y="487062"/>
                  </a:lnTo>
                  <a:lnTo>
                    <a:pt x="4504389" y="462391"/>
                  </a:lnTo>
                  <a:lnTo>
                    <a:pt x="4466232" y="438289"/>
                  </a:lnTo>
                  <a:lnTo>
                    <a:pt x="4427680" y="414762"/>
                  </a:lnTo>
                  <a:lnTo>
                    <a:pt x="4388740" y="391817"/>
                  </a:lnTo>
                  <a:lnTo>
                    <a:pt x="4349418" y="369458"/>
                  </a:lnTo>
                  <a:lnTo>
                    <a:pt x="4309720" y="347692"/>
                  </a:lnTo>
                  <a:lnTo>
                    <a:pt x="4269651" y="326526"/>
                  </a:lnTo>
                  <a:lnTo>
                    <a:pt x="4229218" y="305965"/>
                  </a:lnTo>
                  <a:lnTo>
                    <a:pt x="4188427" y="286015"/>
                  </a:lnTo>
                  <a:lnTo>
                    <a:pt x="4147284" y="266682"/>
                  </a:lnTo>
                  <a:lnTo>
                    <a:pt x="4105795" y="247972"/>
                  </a:lnTo>
                  <a:lnTo>
                    <a:pt x="4063966" y="229891"/>
                  </a:lnTo>
                  <a:lnTo>
                    <a:pt x="4021802" y="212446"/>
                  </a:lnTo>
                  <a:lnTo>
                    <a:pt x="3979311" y="195642"/>
                  </a:lnTo>
                  <a:lnTo>
                    <a:pt x="3936497" y="179485"/>
                  </a:lnTo>
                  <a:lnTo>
                    <a:pt x="3893368" y="163982"/>
                  </a:lnTo>
                  <a:lnTo>
                    <a:pt x="3849928" y="149138"/>
                  </a:lnTo>
                  <a:lnTo>
                    <a:pt x="3806185" y="134960"/>
                  </a:lnTo>
                  <a:lnTo>
                    <a:pt x="3762143" y="121452"/>
                  </a:lnTo>
                  <a:lnTo>
                    <a:pt x="3717810" y="108623"/>
                  </a:lnTo>
                  <a:lnTo>
                    <a:pt x="3673191" y="96476"/>
                  </a:lnTo>
                  <a:lnTo>
                    <a:pt x="3628292" y="85019"/>
                  </a:lnTo>
                  <a:lnTo>
                    <a:pt x="3583119" y="74258"/>
                  </a:lnTo>
                  <a:lnTo>
                    <a:pt x="3537678" y="64198"/>
                  </a:lnTo>
                  <a:lnTo>
                    <a:pt x="3491976" y="54846"/>
                  </a:lnTo>
                  <a:lnTo>
                    <a:pt x="3446017" y="46207"/>
                  </a:lnTo>
                  <a:lnTo>
                    <a:pt x="3399809" y="38288"/>
                  </a:lnTo>
                  <a:lnTo>
                    <a:pt x="3353357" y="31095"/>
                  </a:lnTo>
                  <a:lnTo>
                    <a:pt x="3306668" y="24633"/>
                  </a:lnTo>
                  <a:lnTo>
                    <a:pt x="3259747" y="18908"/>
                  </a:lnTo>
                  <a:lnTo>
                    <a:pt x="3212600" y="13928"/>
                  </a:lnTo>
                  <a:lnTo>
                    <a:pt x="3165233" y="9697"/>
                  </a:lnTo>
                  <a:lnTo>
                    <a:pt x="3117653" y="6222"/>
                  </a:lnTo>
                  <a:lnTo>
                    <a:pt x="3069866" y="3509"/>
                  </a:lnTo>
                  <a:lnTo>
                    <a:pt x="3021877" y="1563"/>
                  </a:lnTo>
                  <a:lnTo>
                    <a:pt x="2973692" y="391"/>
                  </a:lnTo>
                  <a:lnTo>
                    <a:pt x="2925318" y="0"/>
                  </a:lnTo>
                  <a:close/>
                </a:path>
              </a:pathLst>
            </a:custGeom>
            <a:solidFill>
              <a:srgbClr val="3CA3B5">
                <a:alpha val="6901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03532" y="3429206"/>
            <a:ext cx="2681018" cy="1357316"/>
          </a:xfrm>
          <a:prstGeom prst="rect">
            <a:avLst/>
          </a:prstGeom>
        </p:spPr>
        <p:txBody>
          <a:bodyPr vert="horz" wrap="square" lIns="0" tIns="6879" rIns="0" bIns="0" rtlCol="0" anchor="t">
            <a:spAutoFit/>
          </a:bodyPr>
          <a:lstStyle/>
          <a:p>
            <a:pPr marL="6880" marR="2752" algn="ctr">
              <a:spcBef>
                <a:spcPts val="54"/>
              </a:spcBef>
              <a:tabLst>
                <a:tab pos="1621175" algn="l"/>
              </a:tabLst>
            </a:pPr>
            <a:r>
              <a:rPr sz="2925" spc="49" dirty="0">
                <a:solidFill>
                  <a:srgbClr val="FFFFFF"/>
                </a:solidFill>
                <a:latin typeface="Roboto Lt"/>
                <a:cs typeface="Roboto Lt"/>
              </a:rPr>
              <a:t>S</a:t>
            </a:r>
            <a:r>
              <a:rPr sz="2925" dirty="0">
                <a:solidFill>
                  <a:srgbClr val="FFFFFF"/>
                </a:solidFill>
                <a:latin typeface="Roboto Lt"/>
                <a:cs typeface="Roboto Lt"/>
              </a:rPr>
              <a:t>U</a:t>
            </a:r>
            <a:r>
              <a:rPr sz="2925" spc="-57" dirty="0">
                <a:solidFill>
                  <a:srgbClr val="FFFFFF"/>
                </a:solidFill>
                <a:latin typeface="Roboto Lt"/>
                <a:cs typeface="Roboto Lt"/>
              </a:rPr>
              <a:t>M</a:t>
            </a:r>
            <a:r>
              <a:rPr sz="2925" spc="54" dirty="0">
                <a:solidFill>
                  <a:srgbClr val="FFFFFF"/>
                </a:solidFill>
                <a:latin typeface="Roboto Lt"/>
                <a:cs typeface="Roboto Lt"/>
              </a:rPr>
              <a:t>B</a:t>
            </a:r>
            <a:r>
              <a:rPr sz="2925" spc="138" dirty="0">
                <a:solidFill>
                  <a:srgbClr val="FFFFFF"/>
                </a:solidFill>
                <a:latin typeface="Roboto Lt"/>
                <a:cs typeface="Roboto Lt"/>
              </a:rPr>
              <a:t>E</a:t>
            </a:r>
            <a:r>
              <a:rPr sz="2925" spc="-301" dirty="0">
                <a:solidFill>
                  <a:srgbClr val="FFFFFF"/>
                </a:solidFill>
                <a:latin typeface="Roboto Lt"/>
                <a:cs typeface="Roboto Lt"/>
              </a:rPr>
              <a:t>R</a:t>
            </a:r>
            <a:r>
              <a:rPr sz="2925" dirty="0">
                <a:solidFill>
                  <a:srgbClr val="FFFFFF"/>
                </a:solidFill>
                <a:latin typeface="Roboto Lt"/>
                <a:cs typeface="Roboto Lt"/>
              </a:rPr>
              <a:t>	</a:t>
            </a:r>
            <a:r>
              <a:rPr sz="2925" spc="-5" dirty="0">
                <a:solidFill>
                  <a:srgbClr val="FFFFFF"/>
                </a:solidFill>
                <a:latin typeface="Roboto Lt"/>
                <a:cs typeface="Roboto Lt"/>
              </a:rPr>
              <a:t>D</a:t>
            </a:r>
            <a:r>
              <a:rPr sz="2925" spc="111" dirty="0">
                <a:solidFill>
                  <a:srgbClr val="FFFFFF"/>
                </a:solidFill>
                <a:latin typeface="Roboto Lt"/>
                <a:cs typeface="Roboto Lt"/>
              </a:rPr>
              <a:t>A</a:t>
            </a:r>
            <a:r>
              <a:rPr sz="2925" spc="35" dirty="0">
                <a:solidFill>
                  <a:srgbClr val="FFFFFF"/>
                </a:solidFill>
                <a:latin typeface="Roboto Lt"/>
                <a:cs typeface="Roboto Lt"/>
              </a:rPr>
              <a:t>Y</a:t>
            </a:r>
            <a:r>
              <a:rPr sz="2925" spc="-114" dirty="0">
                <a:solidFill>
                  <a:srgbClr val="FFFFFF"/>
                </a:solidFill>
                <a:latin typeface="Roboto Lt"/>
                <a:cs typeface="Roboto Lt"/>
              </a:rPr>
              <a:t>A  </a:t>
            </a:r>
            <a:r>
              <a:rPr sz="2925" spc="-51" dirty="0">
                <a:solidFill>
                  <a:srgbClr val="FFFFFF"/>
                </a:solidFill>
                <a:latin typeface="Roboto Lt"/>
                <a:cs typeface="Roboto Lt"/>
              </a:rPr>
              <a:t>DAN</a:t>
            </a:r>
            <a:endParaRPr sz="2925" dirty="0">
              <a:latin typeface="Roboto Lt"/>
              <a:cs typeface="Roboto Lt"/>
            </a:endParaRPr>
          </a:p>
          <a:p>
            <a:pPr marL="2752" algn="ctr"/>
            <a:r>
              <a:rPr sz="2925" spc="19" dirty="0">
                <a:solidFill>
                  <a:srgbClr val="FFFFFF"/>
                </a:solidFill>
                <a:latin typeface="Roboto Lt"/>
                <a:cs typeface="Roboto Lt"/>
              </a:rPr>
              <a:t>CADANGAN</a:t>
            </a:r>
            <a:endParaRPr sz="2925" dirty="0">
              <a:latin typeface="Roboto Lt"/>
              <a:cs typeface="Roboto L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48960" y="2844118"/>
            <a:ext cx="870559" cy="837350"/>
          </a:xfrm>
          <a:prstGeom prst="rect">
            <a:avLst/>
          </a:prstGeom>
        </p:spPr>
        <p:txBody>
          <a:bodyPr vert="horz" wrap="square" lIns="0" tIns="5847" rIns="0" bIns="0" rtlCol="0">
            <a:spAutoFit/>
          </a:bodyPr>
          <a:lstStyle/>
          <a:p>
            <a:pPr marL="6880" marR="2752">
              <a:lnSpc>
                <a:spcPct val="113900"/>
              </a:lnSpc>
              <a:spcBef>
                <a:spcPts val="46"/>
              </a:spcBef>
            </a:pPr>
            <a:r>
              <a:rPr sz="1625" spc="-22" dirty="0">
                <a:latin typeface="Arial"/>
                <a:cs typeface="Arial"/>
              </a:rPr>
              <a:t>Tereka </a:t>
            </a:r>
            <a:r>
              <a:rPr sz="1625" spc="-19" dirty="0">
                <a:latin typeface="Arial"/>
                <a:cs typeface="Arial"/>
              </a:rPr>
              <a:t> </a:t>
            </a:r>
            <a:r>
              <a:rPr sz="1625" spc="-124" dirty="0">
                <a:latin typeface="Arial"/>
                <a:cs typeface="Arial"/>
              </a:rPr>
              <a:t>T</a:t>
            </a:r>
            <a:r>
              <a:rPr sz="1625" dirty="0">
                <a:latin typeface="Arial"/>
                <a:cs typeface="Arial"/>
              </a:rPr>
              <a:t>erunjuk  </a:t>
            </a:r>
            <a:r>
              <a:rPr sz="1625" spc="-19" dirty="0">
                <a:latin typeface="Arial"/>
                <a:cs typeface="Arial"/>
              </a:rPr>
              <a:t>Terukur</a:t>
            </a:r>
            <a:endParaRPr sz="1625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34998" y="2844119"/>
            <a:ext cx="2278724" cy="868133"/>
          </a:xfrm>
          <a:prstGeom prst="rect">
            <a:avLst/>
          </a:prstGeom>
        </p:spPr>
        <p:txBody>
          <a:bodyPr vert="horz" wrap="square" lIns="0" tIns="40587" rIns="0" bIns="0" rtlCol="0">
            <a:spAutoFit/>
          </a:bodyPr>
          <a:lstStyle/>
          <a:p>
            <a:pPr marL="6880">
              <a:spcBef>
                <a:spcPts val="320"/>
              </a:spcBef>
              <a:tabLst>
                <a:tab pos="190909" algn="l"/>
              </a:tabLst>
            </a:pPr>
            <a:r>
              <a:rPr sz="1625" dirty="0">
                <a:latin typeface="Arial"/>
                <a:cs typeface="Arial"/>
              </a:rPr>
              <a:t>:	</a:t>
            </a:r>
            <a:r>
              <a:rPr sz="1625" spc="-3" dirty="0">
                <a:latin typeface="Arial"/>
                <a:cs typeface="Arial"/>
              </a:rPr>
              <a:t>1.121.</a:t>
            </a:r>
            <a:r>
              <a:rPr sz="1625" spc="-22" dirty="0">
                <a:latin typeface="Arial"/>
                <a:cs typeface="Arial"/>
              </a:rPr>
              <a:t> </a:t>
            </a:r>
            <a:r>
              <a:rPr sz="1625" spc="-3" dirty="0">
                <a:latin typeface="Arial"/>
                <a:cs typeface="Arial"/>
              </a:rPr>
              <a:t>215.568,10</a:t>
            </a:r>
            <a:r>
              <a:rPr sz="1625" spc="-24" dirty="0">
                <a:latin typeface="Arial"/>
                <a:cs typeface="Arial"/>
              </a:rPr>
              <a:t> </a:t>
            </a:r>
            <a:r>
              <a:rPr sz="1625" spc="-41" dirty="0">
                <a:latin typeface="Arial"/>
                <a:cs typeface="Arial"/>
              </a:rPr>
              <a:t>Ton</a:t>
            </a:r>
            <a:endParaRPr sz="1625">
              <a:latin typeface="Arial"/>
              <a:cs typeface="Arial"/>
            </a:endParaRPr>
          </a:p>
          <a:p>
            <a:pPr marL="6880">
              <a:spcBef>
                <a:spcPts val="265"/>
              </a:spcBef>
              <a:tabLst>
                <a:tab pos="190909" algn="l"/>
              </a:tabLst>
            </a:pPr>
            <a:r>
              <a:rPr sz="1625" dirty="0">
                <a:latin typeface="Arial"/>
                <a:cs typeface="Arial"/>
              </a:rPr>
              <a:t>:	</a:t>
            </a:r>
            <a:r>
              <a:rPr sz="1625" spc="-3" dirty="0">
                <a:latin typeface="Arial"/>
                <a:cs typeface="Arial"/>
              </a:rPr>
              <a:t>1.035.127.997,60</a:t>
            </a:r>
            <a:r>
              <a:rPr sz="1625" spc="-73" dirty="0">
                <a:latin typeface="Arial"/>
                <a:cs typeface="Arial"/>
              </a:rPr>
              <a:t> </a:t>
            </a:r>
            <a:r>
              <a:rPr sz="1625" spc="-41" dirty="0">
                <a:latin typeface="Arial"/>
                <a:cs typeface="Arial"/>
              </a:rPr>
              <a:t>Ton</a:t>
            </a:r>
            <a:endParaRPr sz="1625">
              <a:latin typeface="Arial"/>
              <a:cs typeface="Arial"/>
            </a:endParaRPr>
          </a:p>
          <a:p>
            <a:pPr marL="6880">
              <a:spcBef>
                <a:spcPts val="274"/>
              </a:spcBef>
              <a:tabLst>
                <a:tab pos="190909" algn="l"/>
              </a:tabLst>
            </a:pPr>
            <a:r>
              <a:rPr sz="1625" dirty="0">
                <a:latin typeface="Arial"/>
                <a:cs typeface="Arial"/>
              </a:rPr>
              <a:t>:	</a:t>
            </a:r>
            <a:r>
              <a:rPr sz="1625" spc="-3" dirty="0">
                <a:latin typeface="Arial"/>
                <a:cs typeface="Arial"/>
              </a:rPr>
              <a:t>1.572.662.192,20</a:t>
            </a:r>
            <a:r>
              <a:rPr sz="1625" spc="-51" dirty="0">
                <a:latin typeface="Arial"/>
                <a:cs typeface="Arial"/>
              </a:rPr>
              <a:t> </a:t>
            </a:r>
            <a:r>
              <a:rPr sz="1625" spc="-41" dirty="0">
                <a:latin typeface="Arial"/>
                <a:cs typeface="Arial"/>
              </a:rPr>
              <a:t>Ton</a:t>
            </a:r>
            <a:endParaRPr sz="1625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53316" y="4007881"/>
            <a:ext cx="3091154" cy="257015"/>
          </a:xfrm>
          <a:prstGeom prst="rect">
            <a:avLst/>
          </a:prstGeom>
        </p:spPr>
        <p:txBody>
          <a:bodyPr vert="horz" wrap="square" lIns="0" tIns="6879" rIns="0" bIns="0" rtlCol="0">
            <a:spAutoFit/>
          </a:bodyPr>
          <a:lstStyle/>
          <a:p>
            <a:pPr marL="6880">
              <a:spcBef>
                <a:spcPts val="54"/>
              </a:spcBef>
            </a:pPr>
            <a:r>
              <a:rPr sz="1625" dirty="0">
                <a:latin typeface="Arial"/>
                <a:cs typeface="Arial"/>
              </a:rPr>
              <a:t>B.</a:t>
            </a:r>
            <a:r>
              <a:rPr sz="1625" spc="108" dirty="0">
                <a:latin typeface="Arial"/>
                <a:cs typeface="Arial"/>
              </a:rPr>
              <a:t> </a:t>
            </a:r>
            <a:r>
              <a:rPr sz="1625" dirty="0">
                <a:latin typeface="Arial"/>
                <a:cs typeface="Arial"/>
              </a:rPr>
              <a:t>Cadangan,</a:t>
            </a:r>
            <a:r>
              <a:rPr sz="1625" spc="-16" dirty="0">
                <a:latin typeface="Arial"/>
                <a:cs typeface="Arial"/>
              </a:rPr>
              <a:t> </a:t>
            </a:r>
            <a:r>
              <a:rPr sz="1625" dirty="0">
                <a:latin typeface="Arial"/>
                <a:cs typeface="Arial"/>
              </a:rPr>
              <a:t>yang</a:t>
            </a:r>
            <a:r>
              <a:rPr sz="1625" spc="-5" dirty="0">
                <a:latin typeface="Arial"/>
                <a:cs typeface="Arial"/>
              </a:rPr>
              <a:t> </a:t>
            </a:r>
            <a:r>
              <a:rPr sz="1625" spc="-3" dirty="0">
                <a:latin typeface="Arial"/>
                <a:cs typeface="Arial"/>
              </a:rPr>
              <a:t>terdiri</a:t>
            </a:r>
            <a:r>
              <a:rPr sz="1625" spc="-5" dirty="0">
                <a:latin typeface="Arial"/>
                <a:cs typeface="Arial"/>
              </a:rPr>
              <a:t> </a:t>
            </a:r>
            <a:r>
              <a:rPr sz="1625" dirty="0">
                <a:latin typeface="Arial"/>
                <a:cs typeface="Arial"/>
              </a:rPr>
              <a:t>dari</a:t>
            </a:r>
            <a:r>
              <a:rPr sz="1625" spc="-5" dirty="0">
                <a:latin typeface="Arial"/>
                <a:cs typeface="Arial"/>
              </a:rPr>
              <a:t> </a:t>
            </a:r>
            <a:r>
              <a:rPr sz="1625" dirty="0">
                <a:latin typeface="Arial"/>
                <a:cs typeface="Arial"/>
              </a:rPr>
              <a:t>:</a:t>
            </a:r>
            <a:endParaRPr sz="1625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96265" y="4255532"/>
            <a:ext cx="812774" cy="507083"/>
          </a:xfrm>
          <a:prstGeom prst="rect">
            <a:avLst/>
          </a:prstGeom>
        </p:spPr>
        <p:txBody>
          <a:bodyPr vert="horz" wrap="square" lIns="0" tIns="6879" rIns="0" bIns="0" rtlCol="0">
            <a:spAutoFit/>
          </a:bodyPr>
          <a:lstStyle/>
          <a:p>
            <a:pPr marL="6880" marR="2752">
              <a:spcBef>
                <a:spcPts val="54"/>
              </a:spcBef>
            </a:pPr>
            <a:r>
              <a:rPr sz="1625" spc="-19" dirty="0">
                <a:latin typeface="Arial"/>
                <a:cs typeface="Arial"/>
              </a:rPr>
              <a:t>Terkira </a:t>
            </a:r>
            <a:r>
              <a:rPr sz="1625" spc="-16" dirty="0">
                <a:latin typeface="Arial"/>
                <a:cs typeface="Arial"/>
              </a:rPr>
              <a:t> </a:t>
            </a:r>
            <a:r>
              <a:rPr sz="1625" spc="-122" dirty="0">
                <a:solidFill>
                  <a:srgbClr val="0070C0"/>
                </a:solidFill>
                <a:latin typeface="Arial"/>
                <a:cs typeface="Arial"/>
              </a:rPr>
              <a:t>T</a:t>
            </a:r>
            <a:r>
              <a:rPr sz="1625" spc="-3" dirty="0">
                <a:solidFill>
                  <a:srgbClr val="0070C0"/>
                </a:solidFill>
                <a:latin typeface="Arial"/>
                <a:cs typeface="Arial"/>
              </a:rPr>
              <a:t>erbukt</a:t>
            </a:r>
            <a:r>
              <a:rPr sz="1625" dirty="0">
                <a:solidFill>
                  <a:srgbClr val="0070C0"/>
                </a:solidFill>
                <a:latin typeface="Arial"/>
                <a:cs typeface="Arial"/>
              </a:rPr>
              <a:t>i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782304" y="4255532"/>
            <a:ext cx="2278724" cy="507083"/>
          </a:xfrm>
          <a:prstGeom prst="rect">
            <a:avLst/>
          </a:prstGeom>
        </p:spPr>
        <p:txBody>
          <a:bodyPr vert="horz" wrap="square" lIns="0" tIns="6879" rIns="0" bIns="0" rtlCol="0">
            <a:spAutoFit/>
          </a:bodyPr>
          <a:lstStyle/>
          <a:p>
            <a:pPr marL="6880">
              <a:spcBef>
                <a:spcPts val="54"/>
              </a:spcBef>
              <a:tabLst>
                <a:tab pos="248697" algn="l"/>
              </a:tabLst>
            </a:pPr>
            <a:r>
              <a:rPr sz="1625" dirty="0">
                <a:latin typeface="Arial"/>
                <a:cs typeface="Arial"/>
              </a:rPr>
              <a:t>:	</a:t>
            </a:r>
            <a:r>
              <a:rPr sz="1625" spc="-3" dirty="0">
                <a:latin typeface="Arial"/>
                <a:cs typeface="Arial"/>
              </a:rPr>
              <a:t>800.652.727,80</a:t>
            </a:r>
            <a:r>
              <a:rPr sz="1625" spc="-35" dirty="0">
                <a:latin typeface="Arial"/>
                <a:cs typeface="Arial"/>
              </a:rPr>
              <a:t> </a:t>
            </a:r>
            <a:r>
              <a:rPr sz="1625" spc="-41" dirty="0">
                <a:latin typeface="Arial"/>
                <a:cs typeface="Arial"/>
              </a:rPr>
              <a:t>Ton</a:t>
            </a:r>
            <a:endParaRPr sz="1625" dirty="0">
              <a:latin typeface="Arial"/>
              <a:cs typeface="Arial"/>
            </a:endParaRPr>
          </a:p>
          <a:p>
            <a:pPr marL="6880">
              <a:tabLst>
                <a:tab pos="248697" algn="l"/>
              </a:tabLst>
            </a:pPr>
            <a:r>
              <a:rPr sz="1625" dirty="0">
                <a:latin typeface="Arial"/>
                <a:cs typeface="Arial"/>
              </a:rPr>
              <a:t>:	</a:t>
            </a:r>
            <a:r>
              <a:rPr sz="1625" spc="-3" dirty="0">
                <a:solidFill>
                  <a:srgbClr val="0070C0"/>
                </a:solidFill>
                <a:latin typeface="Arial"/>
                <a:cs typeface="Arial"/>
              </a:rPr>
              <a:t>1.276.150.108,00</a:t>
            </a:r>
            <a:r>
              <a:rPr sz="1625" spc="-43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625" spc="-41" dirty="0">
                <a:solidFill>
                  <a:srgbClr val="0070C0"/>
                </a:solidFill>
                <a:latin typeface="Arial"/>
                <a:cs typeface="Arial"/>
              </a:rPr>
              <a:t>Ton</a:t>
            </a:r>
            <a:endParaRPr sz="1625" dirty="0">
              <a:solidFill>
                <a:srgbClr val="0070C0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347216" y="737044"/>
            <a:ext cx="7227252" cy="365972"/>
          </a:xfrm>
          <a:custGeom>
            <a:avLst/>
            <a:gdLst/>
            <a:ahLst/>
            <a:cxnLst/>
            <a:rect l="l" t="t" r="r" b="b"/>
            <a:pathLst>
              <a:path w="13342619" h="675640">
                <a:moveTo>
                  <a:pt x="13342619" y="0"/>
                </a:moveTo>
                <a:lnTo>
                  <a:pt x="0" y="0"/>
                </a:lnTo>
                <a:lnTo>
                  <a:pt x="0" y="675131"/>
                </a:lnTo>
                <a:lnTo>
                  <a:pt x="13342619" y="675131"/>
                </a:lnTo>
                <a:lnTo>
                  <a:pt x="13342619" y="0"/>
                </a:lnTo>
                <a:close/>
              </a:path>
            </a:pathLst>
          </a:custGeom>
          <a:solidFill>
            <a:srgbClr val="71BE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46165" y="715014"/>
            <a:ext cx="3227361" cy="270149"/>
          </a:xfrm>
          <a:prstGeom prst="rect">
            <a:avLst/>
          </a:prstGeom>
        </p:spPr>
        <p:txBody>
          <a:bodyPr vert="horz" wrap="square" lIns="0" tIns="7567" rIns="0" bIns="0" rtlCol="0" anchor="t">
            <a:spAutoFit/>
          </a:bodyPr>
          <a:lstStyle/>
          <a:p>
            <a:pPr marL="6880">
              <a:spcBef>
                <a:spcPts val="60"/>
              </a:spcBef>
            </a:pPr>
            <a:r>
              <a:rPr sz="1706" i="1" spc="-51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706" i="1" spc="3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706" i="1" spc="-6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706" i="1" spc="-62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1706" i="1" spc="-6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706" i="1" spc="-89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706" i="1" spc="-168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706" i="1" spc="-22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706" i="1" spc="-6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706" i="1" spc="-9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6" i="1" spc="-89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706" i="1" spc="-6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706" i="1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706" i="1" spc="-8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6" i="1" spc="-27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706" i="1" spc="-6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706" i="1" spc="-89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706" i="1" spc="-6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706" i="1" spc="3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706" i="1" spc="-106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706" i="1" spc="-35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endParaRPr sz="1706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611789" y="1174422"/>
            <a:ext cx="6760845" cy="757152"/>
          </a:xfrm>
          <a:prstGeom prst="rect">
            <a:avLst/>
          </a:prstGeom>
        </p:spPr>
        <p:txBody>
          <a:bodyPr vert="horz" wrap="square" lIns="0" tIns="6879" rIns="0" bIns="0" rtlCol="0">
            <a:spAutoFit/>
          </a:bodyPr>
          <a:lstStyle/>
          <a:p>
            <a:pPr marL="6880" marR="2752">
              <a:spcBef>
                <a:spcPts val="54"/>
              </a:spcBef>
              <a:tabLst>
                <a:tab pos="1825499" algn="l"/>
                <a:tab pos="2500043" algn="l"/>
                <a:tab pos="2680976" algn="l"/>
                <a:tab pos="3019452" algn="l"/>
                <a:tab pos="3331441" algn="l"/>
                <a:tab pos="3930654" algn="l"/>
                <a:tab pos="4423576" algn="l"/>
                <a:tab pos="5388783" algn="l"/>
                <a:tab pos="5833204" algn="l"/>
                <a:tab pos="6042688" algn="l"/>
              </a:tabLst>
            </a:pPr>
            <a:r>
              <a:rPr sz="1625" spc="-3" dirty="0">
                <a:latin typeface="Arial MT"/>
                <a:cs typeface="Arial MT"/>
              </a:rPr>
              <a:t>BERD</a:t>
            </a:r>
            <a:r>
              <a:rPr sz="1625" spc="-11" dirty="0">
                <a:latin typeface="Arial MT"/>
                <a:cs typeface="Arial MT"/>
              </a:rPr>
              <a:t>A</a:t>
            </a:r>
            <a:r>
              <a:rPr sz="1625" spc="-3" dirty="0">
                <a:latin typeface="Arial MT"/>
                <a:cs typeface="Arial MT"/>
              </a:rPr>
              <a:t>SARKAN	</a:t>
            </a:r>
            <a:r>
              <a:rPr sz="1625" spc="-431" dirty="0">
                <a:latin typeface="Arial MT"/>
                <a:cs typeface="Arial MT"/>
              </a:rPr>
              <a:t> </a:t>
            </a:r>
            <a:r>
              <a:rPr sz="1625" dirty="0">
                <a:latin typeface="Arial MT"/>
                <a:cs typeface="Arial MT"/>
              </a:rPr>
              <a:t>H</a:t>
            </a:r>
            <a:r>
              <a:rPr sz="1625" spc="3" dirty="0">
                <a:latin typeface="Arial MT"/>
                <a:cs typeface="Arial MT"/>
              </a:rPr>
              <a:t>A</a:t>
            </a:r>
            <a:r>
              <a:rPr sz="1625" spc="-5" dirty="0">
                <a:latin typeface="Arial MT"/>
                <a:cs typeface="Arial MT"/>
              </a:rPr>
              <a:t>S</a:t>
            </a:r>
            <a:r>
              <a:rPr sz="1625" dirty="0">
                <a:latin typeface="Arial MT"/>
                <a:cs typeface="Arial MT"/>
              </a:rPr>
              <a:t>IL		LAPORAN	PE</a:t>
            </a:r>
            <a:r>
              <a:rPr sz="1625" spc="5" dirty="0">
                <a:latin typeface="Arial MT"/>
                <a:cs typeface="Arial MT"/>
              </a:rPr>
              <a:t>M</a:t>
            </a:r>
            <a:r>
              <a:rPr sz="1625" dirty="0">
                <a:latin typeface="Arial MT"/>
                <a:cs typeface="Arial MT"/>
              </a:rPr>
              <a:t>EGANG	IZIN		</a:t>
            </a:r>
            <a:r>
              <a:rPr sz="1625" spc="-3" dirty="0">
                <a:latin typeface="Arial MT"/>
                <a:cs typeface="Arial MT"/>
              </a:rPr>
              <a:t>U</a:t>
            </a:r>
            <a:r>
              <a:rPr sz="1625" dirty="0">
                <a:latin typeface="Arial MT"/>
                <a:cs typeface="Arial MT"/>
              </a:rPr>
              <a:t>S</a:t>
            </a:r>
            <a:r>
              <a:rPr sz="1625" spc="-3" dirty="0">
                <a:latin typeface="Arial MT"/>
                <a:cs typeface="Arial MT"/>
              </a:rPr>
              <a:t>AHA  </a:t>
            </a:r>
            <a:r>
              <a:rPr sz="1625" spc="-14" dirty="0">
                <a:latin typeface="Arial MT"/>
                <a:cs typeface="Arial MT"/>
              </a:rPr>
              <a:t>PERTAMBANGAN	</a:t>
            </a:r>
            <a:r>
              <a:rPr sz="1625" spc="-30" dirty="0">
                <a:latin typeface="Arial MT"/>
                <a:cs typeface="Arial MT"/>
              </a:rPr>
              <a:t>YANG	</a:t>
            </a:r>
            <a:r>
              <a:rPr sz="1625" dirty="0">
                <a:latin typeface="Arial MT"/>
                <a:cs typeface="Arial MT"/>
              </a:rPr>
              <a:t>ADA	DI	PROVINSI	</a:t>
            </a:r>
            <a:r>
              <a:rPr sz="1625" spc="-14" dirty="0">
                <a:latin typeface="Arial MT"/>
                <a:cs typeface="Arial MT"/>
              </a:rPr>
              <a:t>KALIMANTAN	</a:t>
            </a:r>
            <a:r>
              <a:rPr sz="1625" spc="-38" dirty="0">
                <a:latin typeface="Arial MT"/>
                <a:cs typeface="Arial MT"/>
              </a:rPr>
              <a:t>SELATAN</a:t>
            </a:r>
            <a:endParaRPr sz="1625"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611789" y="1669557"/>
            <a:ext cx="5719683" cy="507083"/>
          </a:xfrm>
          <a:prstGeom prst="rect">
            <a:avLst/>
          </a:prstGeom>
        </p:spPr>
        <p:txBody>
          <a:bodyPr vert="horz" wrap="square" lIns="0" tIns="6879" rIns="0" bIns="0" rtlCol="0">
            <a:spAutoFit/>
          </a:bodyPr>
          <a:lstStyle/>
          <a:p>
            <a:pPr marL="6880">
              <a:spcBef>
                <a:spcPts val="54"/>
              </a:spcBef>
              <a:tabLst>
                <a:tab pos="960391" algn="l"/>
                <a:tab pos="2578470" algn="l"/>
                <a:tab pos="3229968" algn="l"/>
                <a:tab pos="4615861" algn="l"/>
              </a:tabLst>
            </a:pPr>
            <a:r>
              <a:rPr sz="1625" dirty="0">
                <a:latin typeface="Arial MT"/>
                <a:cs typeface="Arial MT"/>
              </a:rPr>
              <a:t>BAH</a:t>
            </a:r>
            <a:r>
              <a:rPr sz="1625" spc="-57" dirty="0">
                <a:latin typeface="Arial MT"/>
                <a:cs typeface="Arial MT"/>
              </a:rPr>
              <a:t>W</a:t>
            </a:r>
            <a:r>
              <a:rPr sz="1625" dirty="0">
                <a:latin typeface="Arial MT"/>
                <a:cs typeface="Arial MT"/>
              </a:rPr>
              <a:t>A	SUMBERD</a:t>
            </a:r>
            <a:r>
              <a:rPr sz="1625" spc="-124" dirty="0">
                <a:latin typeface="Arial MT"/>
                <a:cs typeface="Arial MT"/>
              </a:rPr>
              <a:t>AY</a:t>
            </a:r>
            <a:r>
              <a:rPr sz="1625" dirty="0">
                <a:latin typeface="Arial MT"/>
                <a:cs typeface="Arial MT"/>
              </a:rPr>
              <a:t>A	D</a:t>
            </a:r>
            <a:r>
              <a:rPr sz="1625" spc="3" dirty="0">
                <a:latin typeface="Arial MT"/>
                <a:cs typeface="Arial MT"/>
              </a:rPr>
              <a:t>A</a:t>
            </a:r>
            <a:r>
              <a:rPr sz="1625" dirty="0">
                <a:latin typeface="Arial MT"/>
                <a:cs typeface="Arial MT"/>
              </a:rPr>
              <a:t>N	CA</a:t>
            </a:r>
            <a:r>
              <a:rPr sz="1625" spc="3" dirty="0">
                <a:latin typeface="Arial MT"/>
                <a:cs typeface="Arial MT"/>
              </a:rPr>
              <a:t>D</a:t>
            </a:r>
            <a:r>
              <a:rPr sz="1625" spc="-8" dirty="0">
                <a:latin typeface="Arial MT"/>
                <a:cs typeface="Arial MT"/>
              </a:rPr>
              <a:t>A</a:t>
            </a:r>
            <a:r>
              <a:rPr sz="1625" dirty="0">
                <a:latin typeface="Arial MT"/>
                <a:cs typeface="Arial MT"/>
              </a:rPr>
              <a:t>NGAN	B</a:t>
            </a:r>
            <a:r>
              <a:rPr sz="1625" spc="-124" dirty="0">
                <a:latin typeface="Arial MT"/>
                <a:cs typeface="Arial MT"/>
              </a:rPr>
              <a:t>A</a:t>
            </a:r>
            <a:r>
              <a:rPr sz="1625" dirty="0">
                <a:latin typeface="Arial MT"/>
                <a:cs typeface="Arial MT"/>
              </a:rPr>
              <a:t>TUB</a:t>
            </a:r>
            <a:r>
              <a:rPr sz="1625" spc="-8" dirty="0">
                <a:latin typeface="Arial MT"/>
                <a:cs typeface="Arial MT"/>
              </a:rPr>
              <a:t>A</a:t>
            </a:r>
            <a:r>
              <a:rPr sz="1625" dirty="0">
                <a:latin typeface="Arial MT"/>
                <a:cs typeface="Arial MT"/>
              </a:rPr>
              <a:t>RA</a:t>
            </a:r>
            <a:endParaRPr sz="1625">
              <a:latin typeface="Arial MT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522025" y="1669557"/>
            <a:ext cx="838914" cy="507083"/>
          </a:xfrm>
          <a:prstGeom prst="rect">
            <a:avLst/>
          </a:prstGeom>
        </p:spPr>
        <p:txBody>
          <a:bodyPr vert="horz" wrap="square" lIns="0" tIns="6879" rIns="0" bIns="0" rtlCol="0">
            <a:spAutoFit/>
          </a:bodyPr>
          <a:lstStyle/>
          <a:p>
            <a:pPr marL="6880">
              <a:spcBef>
                <a:spcPts val="54"/>
              </a:spcBef>
            </a:pPr>
            <a:r>
              <a:rPr sz="1625" dirty="0">
                <a:latin typeface="Arial MT"/>
                <a:cs typeface="Arial MT"/>
              </a:rPr>
              <a:t>ADAL</a:t>
            </a:r>
            <a:r>
              <a:rPr sz="1625" spc="-11" dirty="0">
                <a:latin typeface="Arial MT"/>
                <a:cs typeface="Arial MT"/>
              </a:rPr>
              <a:t>A</a:t>
            </a:r>
            <a:r>
              <a:rPr sz="1625" dirty="0">
                <a:latin typeface="Arial MT"/>
                <a:cs typeface="Arial MT"/>
              </a:rPr>
              <a:t>H</a:t>
            </a:r>
            <a:endParaRPr sz="1625">
              <a:latin typeface="Arial MT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606010" y="1917578"/>
            <a:ext cx="4282969" cy="948935"/>
          </a:xfrm>
          <a:prstGeom prst="rect">
            <a:avLst/>
          </a:prstGeom>
        </p:spPr>
        <p:txBody>
          <a:bodyPr vert="horz" wrap="square" lIns="0" tIns="6879" rIns="0" bIns="0" rtlCol="0">
            <a:spAutoFit/>
          </a:bodyPr>
          <a:lstStyle/>
          <a:p>
            <a:pPr marL="12383">
              <a:spcBef>
                <a:spcPts val="54"/>
              </a:spcBef>
              <a:tabLst>
                <a:tab pos="1982353" algn="l"/>
              </a:tabLst>
            </a:pPr>
            <a:r>
              <a:rPr sz="1625" dirty="0">
                <a:latin typeface="Arial MT"/>
                <a:cs typeface="Arial MT"/>
              </a:rPr>
              <a:t>SEBAGAI</a:t>
            </a:r>
            <a:r>
              <a:rPr sz="1625" spc="3" dirty="0">
                <a:latin typeface="Arial MT"/>
                <a:cs typeface="Arial MT"/>
              </a:rPr>
              <a:t> </a:t>
            </a:r>
            <a:r>
              <a:rPr sz="1625" dirty="0">
                <a:latin typeface="Arial MT"/>
                <a:cs typeface="Arial MT"/>
              </a:rPr>
              <a:t>BERIKUT	:</a:t>
            </a:r>
            <a:endParaRPr sz="1625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788">
              <a:latin typeface="Arial MT"/>
              <a:cs typeface="Arial MT"/>
            </a:endParaRPr>
          </a:p>
          <a:p>
            <a:pPr marL="6880">
              <a:spcBef>
                <a:spcPts val="1333"/>
              </a:spcBef>
            </a:pPr>
            <a:r>
              <a:rPr sz="1625" dirty="0">
                <a:latin typeface="Arial"/>
                <a:cs typeface="Arial"/>
              </a:rPr>
              <a:t>A.</a:t>
            </a:r>
            <a:r>
              <a:rPr sz="1625" spc="108" dirty="0">
                <a:latin typeface="Arial"/>
                <a:cs typeface="Arial"/>
              </a:rPr>
              <a:t> </a:t>
            </a:r>
            <a:r>
              <a:rPr sz="1625" dirty="0">
                <a:latin typeface="Arial"/>
                <a:cs typeface="Arial"/>
              </a:rPr>
              <a:t>Sumberdaya</a:t>
            </a:r>
            <a:r>
              <a:rPr sz="1625" spc="-16" dirty="0">
                <a:latin typeface="Arial"/>
                <a:cs typeface="Arial"/>
              </a:rPr>
              <a:t> </a:t>
            </a:r>
            <a:r>
              <a:rPr sz="1625" dirty="0">
                <a:latin typeface="Arial"/>
                <a:cs typeface="Arial"/>
              </a:rPr>
              <a:t>Batubara,</a:t>
            </a:r>
            <a:r>
              <a:rPr sz="1625" spc="-8" dirty="0">
                <a:latin typeface="Arial"/>
                <a:cs typeface="Arial"/>
              </a:rPr>
              <a:t> </a:t>
            </a:r>
            <a:r>
              <a:rPr sz="1625" dirty="0">
                <a:latin typeface="Arial"/>
                <a:cs typeface="Arial"/>
              </a:rPr>
              <a:t>yang</a:t>
            </a:r>
            <a:r>
              <a:rPr sz="1625" spc="-5" dirty="0">
                <a:latin typeface="Arial"/>
                <a:cs typeface="Arial"/>
              </a:rPr>
              <a:t> </a:t>
            </a:r>
            <a:r>
              <a:rPr sz="1625" spc="-3" dirty="0">
                <a:latin typeface="Arial"/>
                <a:cs typeface="Arial"/>
              </a:rPr>
              <a:t>terdiri </a:t>
            </a:r>
            <a:r>
              <a:rPr sz="1625" dirty="0">
                <a:latin typeface="Arial"/>
                <a:cs typeface="Arial"/>
              </a:rPr>
              <a:t>dari</a:t>
            </a:r>
            <a:r>
              <a:rPr sz="1625" spc="-5" dirty="0">
                <a:latin typeface="Arial"/>
                <a:cs typeface="Arial"/>
              </a:rPr>
              <a:t> </a:t>
            </a:r>
            <a:r>
              <a:rPr sz="1625" dirty="0">
                <a:latin typeface="Arial"/>
                <a:cs typeface="Arial"/>
              </a:rPr>
              <a:t>:</a:t>
            </a:r>
            <a:endParaRPr sz="1625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42938"/>
            <a:ext cx="5148024" cy="5572125"/>
          </a:xfrm>
          <a:custGeom>
            <a:avLst/>
            <a:gdLst/>
            <a:ahLst/>
            <a:cxnLst/>
            <a:rect l="l" t="t" r="r" b="b"/>
            <a:pathLst>
              <a:path w="9504045" h="10287000">
                <a:moveTo>
                  <a:pt x="9143619" y="4934712"/>
                </a:moveTo>
                <a:lnTo>
                  <a:pt x="9143619" y="5352288"/>
                </a:lnTo>
                <a:lnTo>
                  <a:pt x="9503664" y="5143500"/>
                </a:lnTo>
                <a:lnTo>
                  <a:pt x="9143619" y="4934712"/>
                </a:lnTo>
                <a:close/>
              </a:path>
              <a:path w="9504045" h="10287000">
                <a:moveTo>
                  <a:pt x="9142857" y="0"/>
                </a:moveTo>
                <a:lnTo>
                  <a:pt x="0" y="0"/>
                </a:lnTo>
                <a:lnTo>
                  <a:pt x="0" y="10286999"/>
                </a:lnTo>
                <a:lnTo>
                  <a:pt x="9142857" y="10286999"/>
                </a:lnTo>
                <a:lnTo>
                  <a:pt x="9142857" y="0"/>
                </a:lnTo>
                <a:close/>
              </a:path>
            </a:pathLst>
          </a:custGeom>
          <a:solidFill>
            <a:srgbClr val="3CA3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63986" y="2880249"/>
            <a:ext cx="4083129" cy="1129663"/>
          </a:xfrm>
          <a:prstGeom prst="rect">
            <a:avLst/>
          </a:prstGeom>
        </p:spPr>
        <p:txBody>
          <a:bodyPr vert="horz" wrap="square" lIns="0" tIns="51938" rIns="0" bIns="0" rtlCol="0">
            <a:spAutoFit/>
          </a:bodyPr>
          <a:lstStyle/>
          <a:p>
            <a:pPr marL="6536" marR="2752" algn="ctr">
              <a:lnSpc>
                <a:spcPts val="2806"/>
              </a:lnSpc>
              <a:spcBef>
                <a:spcPts val="409"/>
              </a:spcBef>
            </a:pPr>
            <a:r>
              <a:rPr sz="2600" dirty="0">
                <a:latin typeface="Roboto Lt"/>
                <a:cs typeface="Roboto Lt"/>
              </a:rPr>
              <a:t>PETA</a:t>
            </a:r>
            <a:r>
              <a:rPr sz="2600" spc="-73" dirty="0">
                <a:latin typeface="Roboto Lt"/>
                <a:cs typeface="Roboto Lt"/>
              </a:rPr>
              <a:t> </a:t>
            </a:r>
            <a:r>
              <a:rPr sz="2600" spc="-19" dirty="0">
                <a:latin typeface="Roboto Lt"/>
                <a:cs typeface="Roboto Lt"/>
              </a:rPr>
              <a:t>SEBARAN</a:t>
            </a:r>
            <a:r>
              <a:rPr sz="2600" spc="-76" dirty="0">
                <a:latin typeface="Roboto Lt"/>
                <a:cs typeface="Roboto Lt"/>
              </a:rPr>
              <a:t> </a:t>
            </a:r>
            <a:r>
              <a:rPr sz="2600" spc="-16" dirty="0">
                <a:latin typeface="Roboto Lt"/>
                <a:cs typeface="Roboto Lt"/>
              </a:rPr>
              <a:t>PKP2B</a:t>
            </a:r>
            <a:r>
              <a:rPr sz="2600" spc="-70" dirty="0">
                <a:latin typeface="Roboto Lt"/>
                <a:cs typeface="Roboto Lt"/>
              </a:rPr>
              <a:t> </a:t>
            </a:r>
            <a:r>
              <a:rPr sz="2600" spc="-14" dirty="0">
                <a:latin typeface="Roboto Lt"/>
                <a:cs typeface="Roboto Lt"/>
              </a:rPr>
              <a:t>DAN </a:t>
            </a:r>
            <a:r>
              <a:rPr sz="2600" spc="-623" dirty="0">
                <a:latin typeface="Roboto Lt"/>
                <a:cs typeface="Roboto Lt"/>
              </a:rPr>
              <a:t> </a:t>
            </a:r>
            <a:r>
              <a:rPr sz="2600" spc="-27" dirty="0">
                <a:latin typeface="Roboto Lt"/>
                <a:cs typeface="Roboto Lt"/>
              </a:rPr>
              <a:t>IUP </a:t>
            </a:r>
            <a:r>
              <a:rPr sz="2600" spc="-38" dirty="0">
                <a:latin typeface="Roboto Lt"/>
                <a:cs typeface="Roboto Lt"/>
              </a:rPr>
              <a:t>DI </a:t>
            </a:r>
            <a:r>
              <a:rPr sz="2600" spc="-16" dirty="0">
                <a:latin typeface="Roboto Lt"/>
                <a:cs typeface="Roboto Lt"/>
              </a:rPr>
              <a:t>KALIMANTAN </a:t>
            </a:r>
            <a:r>
              <a:rPr sz="2600" spc="-14" dirty="0">
                <a:latin typeface="Roboto Lt"/>
                <a:cs typeface="Roboto Lt"/>
              </a:rPr>
              <a:t> </a:t>
            </a:r>
            <a:r>
              <a:rPr sz="2600" spc="-19" dirty="0">
                <a:latin typeface="Roboto Lt"/>
                <a:cs typeface="Roboto Lt"/>
              </a:rPr>
              <a:t>SELATAN</a:t>
            </a:r>
            <a:endParaRPr sz="2600">
              <a:latin typeface="Roboto Lt"/>
              <a:cs typeface="Roboto L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48644" y="1088708"/>
            <a:ext cx="4756531" cy="458317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8511864"/>
              </p:ext>
            </p:extLst>
          </p:nvPr>
        </p:nvGraphicFramePr>
        <p:xfrm>
          <a:off x="5320622" y="2080271"/>
          <a:ext cx="3366177" cy="355256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416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45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561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9556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spc="-25" dirty="0">
                          <a:latin typeface="Arial MT"/>
                          <a:cs typeface="Arial MT"/>
                        </a:rPr>
                        <a:t>KABUPATEN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17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2555" marR="113030" indent="397510">
                        <a:lnSpc>
                          <a:spcPct val="100000"/>
                        </a:lnSpc>
                        <a:spcBef>
                          <a:spcPts val="1019"/>
                        </a:spcBef>
                      </a:pPr>
                      <a:r>
                        <a:rPr sz="900" spc="-5" dirty="0">
                          <a:latin typeface="Arial MT"/>
                          <a:cs typeface="Arial MT"/>
                        </a:rPr>
                        <a:t>IUP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 B</a:t>
                      </a:r>
                      <a:r>
                        <a:rPr sz="900" spc="-114" dirty="0">
                          <a:latin typeface="Arial MT"/>
                          <a:cs typeface="Arial MT"/>
                        </a:rPr>
                        <a:t>A</a:t>
                      </a:r>
                      <a:r>
                        <a:rPr sz="900" spc="10" dirty="0">
                          <a:latin typeface="Arial MT"/>
                          <a:cs typeface="Arial MT"/>
                        </a:rPr>
                        <a:t>T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U</a:t>
                      </a:r>
                      <a:r>
                        <a:rPr sz="900" spc="-10" dirty="0">
                          <a:latin typeface="Arial MT"/>
                          <a:cs typeface="Arial MT"/>
                        </a:rPr>
                        <a:t>B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ARA</a:t>
                      </a:r>
                    </a:p>
                  </a:txBody>
                  <a:tcPr marL="0" marR="0" marT="7016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7467">
                <a:tc>
                  <a:txBody>
                    <a:bodyPr/>
                    <a:lstStyle/>
                    <a:p>
                      <a:pPr marL="13335">
                        <a:lnSpc>
                          <a:spcPct val="100000"/>
                        </a:lnSpc>
                        <a:spcBef>
                          <a:spcPts val="1470"/>
                        </a:spcBef>
                      </a:pPr>
                      <a:r>
                        <a:rPr sz="900" spc="-15" dirty="0">
                          <a:latin typeface="Arial MT"/>
                          <a:cs typeface="Arial MT"/>
                        </a:rPr>
                        <a:t>TABALONG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10112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70"/>
                        </a:spcBef>
                      </a:pPr>
                      <a:r>
                        <a:rPr sz="900" dirty="0">
                          <a:latin typeface="Arial MT"/>
                          <a:cs typeface="Arial MT"/>
                        </a:rPr>
                        <a:t>17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10112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7398">
                <a:tc>
                  <a:txBody>
                    <a:bodyPr/>
                    <a:lstStyle/>
                    <a:p>
                      <a:pPr marL="13335">
                        <a:lnSpc>
                          <a:spcPct val="100000"/>
                        </a:lnSpc>
                        <a:spcBef>
                          <a:spcPts val="1475"/>
                        </a:spcBef>
                      </a:pPr>
                      <a:r>
                        <a:rPr sz="900" dirty="0">
                          <a:latin typeface="Arial MT"/>
                          <a:cs typeface="Arial MT"/>
                        </a:rPr>
                        <a:t>BALANGAN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101468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75"/>
                        </a:spcBef>
                      </a:pPr>
                      <a:r>
                        <a:rPr sz="900" dirty="0">
                          <a:latin typeface="Arial MT"/>
                          <a:cs typeface="Arial MT"/>
                        </a:rPr>
                        <a:t>10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101468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7466">
                <a:tc>
                  <a:txBody>
                    <a:bodyPr/>
                    <a:lstStyle/>
                    <a:p>
                      <a:pPr marL="13335">
                        <a:lnSpc>
                          <a:spcPct val="100000"/>
                        </a:lnSpc>
                        <a:spcBef>
                          <a:spcPts val="1475"/>
                        </a:spcBef>
                      </a:pPr>
                      <a:r>
                        <a:rPr sz="900" dirty="0">
                          <a:latin typeface="Arial MT"/>
                          <a:cs typeface="Arial MT"/>
                        </a:rPr>
                        <a:t>HULU</a:t>
                      </a:r>
                      <a:r>
                        <a:rPr sz="900" spc="-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SUNGAI</a:t>
                      </a:r>
                      <a:r>
                        <a:rPr sz="900" spc="-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30" dirty="0">
                          <a:latin typeface="Arial MT"/>
                          <a:cs typeface="Arial MT"/>
                        </a:rPr>
                        <a:t>SELATAN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101468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475"/>
                        </a:spcBef>
                      </a:pPr>
                      <a:r>
                        <a:rPr sz="900" dirty="0">
                          <a:latin typeface="Arial MT"/>
                          <a:cs typeface="Arial MT"/>
                        </a:rPr>
                        <a:t>2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101468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7466">
                <a:tc>
                  <a:txBody>
                    <a:bodyPr/>
                    <a:lstStyle/>
                    <a:p>
                      <a:pPr marL="13335">
                        <a:lnSpc>
                          <a:spcPct val="100000"/>
                        </a:lnSpc>
                        <a:spcBef>
                          <a:spcPts val="1475"/>
                        </a:spcBef>
                      </a:pPr>
                      <a:r>
                        <a:rPr sz="900" spc="-20" dirty="0">
                          <a:latin typeface="Arial MT"/>
                          <a:cs typeface="Arial MT"/>
                        </a:rPr>
                        <a:t>TAPIN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101468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75"/>
                        </a:spcBef>
                      </a:pPr>
                      <a:r>
                        <a:rPr sz="900" spc="-5" dirty="0">
                          <a:latin typeface="Arial MT"/>
                          <a:cs typeface="Arial MT"/>
                        </a:rPr>
                        <a:t>14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101468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7398">
                <a:tc>
                  <a:txBody>
                    <a:bodyPr/>
                    <a:lstStyle/>
                    <a:p>
                      <a:pPr marL="13335">
                        <a:lnSpc>
                          <a:spcPct val="100000"/>
                        </a:lnSpc>
                        <a:spcBef>
                          <a:spcPts val="1475"/>
                        </a:spcBef>
                      </a:pPr>
                      <a:r>
                        <a:rPr sz="900" dirty="0">
                          <a:latin typeface="Arial MT"/>
                          <a:cs typeface="Arial MT"/>
                        </a:rPr>
                        <a:t>BANJAR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101468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75"/>
                        </a:spcBef>
                      </a:pPr>
                      <a:r>
                        <a:rPr sz="900" dirty="0">
                          <a:latin typeface="Arial MT"/>
                          <a:cs typeface="Arial MT"/>
                        </a:rPr>
                        <a:t>29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101468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7467">
                <a:tc>
                  <a:txBody>
                    <a:bodyPr/>
                    <a:lstStyle/>
                    <a:p>
                      <a:pPr marL="13335">
                        <a:lnSpc>
                          <a:spcPct val="100000"/>
                        </a:lnSpc>
                        <a:spcBef>
                          <a:spcPts val="1475"/>
                        </a:spcBef>
                      </a:pPr>
                      <a:r>
                        <a:rPr sz="900" spc="-20" dirty="0">
                          <a:latin typeface="Arial MT"/>
                          <a:cs typeface="Arial MT"/>
                        </a:rPr>
                        <a:t>TANAH</a:t>
                      </a:r>
                      <a:r>
                        <a:rPr sz="900" spc="-8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LAUT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101468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75"/>
                        </a:spcBef>
                      </a:pPr>
                      <a:r>
                        <a:rPr sz="900" dirty="0">
                          <a:latin typeface="Arial MT"/>
                          <a:cs typeface="Arial MT"/>
                        </a:rPr>
                        <a:t>46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101468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7398">
                <a:tc>
                  <a:txBody>
                    <a:bodyPr/>
                    <a:lstStyle/>
                    <a:p>
                      <a:pPr marL="13335">
                        <a:lnSpc>
                          <a:spcPct val="100000"/>
                        </a:lnSpc>
                        <a:spcBef>
                          <a:spcPts val="1475"/>
                        </a:spcBef>
                      </a:pPr>
                      <a:r>
                        <a:rPr sz="900" spc="-20" dirty="0">
                          <a:latin typeface="Arial MT"/>
                          <a:cs typeface="Arial MT"/>
                        </a:rPr>
                        <a:t>TANAH</a:t>
                      </a:r>
                      <a:r>
                        <a:rPr sz="900" spc="-8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BUMBU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101468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75"/>
                        </a:spcBef>
                      </a:pPr>
                      <a:r>
                        <a:rPr sz="900" dirty="0">
                          <a:latin typeface="Arial MT"/>
                          <a:cs typeface="Arial MT"/>
                        </a:rPr>
                        <a:t>57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101468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7467">
                <a:tc>
                  <a:txBody>
                    <a:bodyPr/>
                    <a:lstStyle/>
                    <a:p>
                      <a:pPr marL="13335">
                        <a:lnSpc>
                          <a:spcPct val="100000"/>
                        </a:lnSpc>
                        <a:spcBef>
                          <a:spcPts val="1475"/>
                        </a:spcBef>
                      </a:pPr>
                      <a:r>
                        <a:rPr sz="900" spc="-10" dirty="0">
                          <a:latin typeface="Arial MT"/>
                          <a:cs typeface="Arial MT"/>
                        </a:rPr>
                        <a:t>KOTABARU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101468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75"/>
                        </a:spcBef>
                      </a:pPr>
                      <a:r>
                        <a:rPr sz="900" dirty="0">
                          <a:latin typeface="Arial MT"/>
                          <a:cs typeface="Arial MT"/>
                        </a:rPr>
                        <a:t>25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101468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74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8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JUMLAH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0181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480"/>
                        </a:spcBef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200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10181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36123" y="724208"/>
            <a:ext cx="3617298" cy="5457083"/>
          </a:xfrm>
          <a:prstGeom prst="rect">
            <a:avLst/>
          </a:prstGeom>
        </p:spPr>
      </p:pic>
      <p:sp>
        <p:nvSpPr>
          <p:cNvPr id="8" name="object 3">
            <a:extLst>
              <a:ext uri="{FF2B5EF4-FFF2-40B4-BE49-F238E27FC236}">
                <a16:creationId xmlns:a16="http://schemas.microsoft.com/office/drawing/2014/main" id="{0EF5A93B-659F-4061-86BB-6255C5678588}"/>
              </a:ext>
            </a:extLst>
          </p:cNvPr>
          <p:cNvSpPr txBox="1"/>
          <p:nvPr/>
        </p:nvSpPr>
        <p:spPr>
          <a:xfrm>
            <a:off x="5354320" y="1468796"/>
            <a:ext cx="3103880" cy="436204"/>
          </a:xfrm>
          <a:prstGeom prst="rect">
            <a:avLst/>
          </a:prstGeom>
        </p:spPr>
        <p:txBody>
          <a:bodyPr vert="horz" wrap="square" lIns="0" tIns="6535" rIns="0" bIns="0" rtlCol="0">
            <a:spAutoFit/>
          </a:bodyPr>
          <a:lstStyle/>
          <a:p>
            <a:pPr marL="6880">
              <a:spcBef>
                <a:spcPts val="51"/>
              </a:spcBef>
            </a:pPr>
            <a:r>
              <a:rPr sz="1354" spc="-3" dirty="0">
                <a:latin typeface="Arial"/>
                <a:cs typeface="Arial"/>
              </a:rPr>
              <a:t>PERIZINAN</a:t>
            </a:r>
            <a:r>
              <a:rPr sz="1354" spc="-19" dirty="0">
                <a:latin typeface="Arial"/>
                <a:cs typeface="Arial"/>
              </a:rPr>
              <a:t> </a:t>
            </a:r>
            <a:r>
              <a:rPr sz="1354" spc="-3" dirty="0">
                <a:latin typeface="Arial"/>
                <a:cs typeface="Arial"/>
              </a:rPr>
              <a:t>USAHA</a:t>
            </a:r>
            <a:r>
              <a:rPr sz="1354" spc="-68" dirty="0">
                <a:latin typeface="Arial"/>
                <a:cs typeface="Arial"/>
              </a:rPr>
              <a:t> </a:t>
            </a:r>
            <a:r>
              <a:rPr sz="1354" spc="-11" dirty="0">
                <a:latin typeface="Arial"/>
                <a:cs typeface="Arial"/>
              </a:rPr>
              <a:t>PERTAMBANGAN</a:t>
            </a:r>
            <a:endParaRPr lang="en-US" sz="1354" spc="-11" dirty="0">
              <a:latin typeface="Arial"/>
              <a:cs typeface="Arial"/>
            </a:endParaRPr>
          </a:p>
          <a:p>
            <a:pPr marL="6880">
              <a:spcBef>
                <a:spcPts val="51"/>
              </a:spcBef>
            </a:pPr>
            <a:r>
              <a:rPr lang="en-US" sz="1354" spc="-11" dirty="0">
                <a:latin typeface="Arial"/>
                <a:cs typeface="Arial"/>
              </a:rPr>
              <a:t>DI KALIMANTAN SELATAN</a:t>
            </a:r>
            <a:endParaRPr sz="1354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651766" y="5914636"/>
            <a:ext cx="2228850" cy="296664"/>
          </a:xfrm>
        </p:spPr>
        <p:txBody>
          <a:bodyPr/>
          <a:lstStyle/>
          <a:p>
            <a:fld id="{69E57DC2-970A-4B3E-BB1C-7A09969E49DF}" type="slidenum">
              <a:rPr lang="en-US" smtClean="0">
                <a:solidFill>
                  <a:schemeClr val="tx1"/>
                </a:solidFill>
              </a:rPr>
              <a:t>15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7" name="Subtitle 2"/>
          <p:cNvSpPr txBox="1">
            <a:spLocks/>
          </p:cNvSpPr>
          <p:nvPr/>
        </p:nvSpPr>
        <p:spPr>
          <a:xfrm>
            <a:off x="244113" y="914165"/>
            <a:ext cx="9414236" cy="1394144"/>
          </a:xfrm>
          <a:prstGeom prst="rect">
            <a:avLst/>
          </a:prstGeom>
        </p:spPr>
        <p:txBody>
          <a:bodyPr vert="horz" lIns="74295" tIns="37148" rIns="74295" bIns="37148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3DA4B5"/>
                </a:solidFill>
              </a:rPr>
              <a:t>BATUBARA TIDAK MENGUNTUNGKAN SEBAGAI BAHAN ENERGI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7ED106-B864-4E47-88EC-BD2B0E915502}"/>
              </a:ext>
            </a:extLst>
          </p:cNvPr>
          <p:cNvSpPr/>
          <p:nvPr/>
        </p:nvSpPr>
        <p:spPr>
          <a:xfrm>
            <a:off x="795962" y="1469777"/>
            <a:ext cx="8862387" cy="39184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7909" indent="-417909">
              <a:buAutoNum type="arabicPeriod"/>
            </a:pPr>
            <a:r>
              <a:rPr lang="en-US" sz="2600" dirty="0" err="1"/>
              <a:t>Perjanjian</a:t>
            </a:r>
            <a:r>
              <a:rPr lang="en-US" sz="2600" dirty="0"/>
              <a:t> Paris 2015, </a:t>
            </a:r>
            <a:r>
              <a:rPr lang="en-US" sz="2600" dirty="0" err="1"/>
              <a:t>tentang</a:t>
            </a:r>
            <a:r>
              <a:rPr lang="en-US" sz="2600" dirty="0"/>
              <a:t> </a:t>
            </a:r>
            <a:r>
              <a:rPr lang="en-US" sz="2600" dirty="0" err="1"/>
              <a:t>membatasi</a:t>
            </a:r>
            <a:r>
              <a:rPr lang="en-US" sz="2600" dirty="0"/>
              <a:t> </a:t>
            </a:r>
            <a:r>
              <a:rPr lang="en-US" sz="2600" dirty="0" err="1"/>
              <a:t>peningkatan</a:t>
            </a:r>
            <a:r>
              <a:rPr lang="en-US" sz="2600" dirty="0"/>
              <a:t> </a:t>
            </a:r>
            <a:r>
              <a:rPr lang="en-US" sz="2600" dirty="0" err="1"/>
              <a:t>suhu</a:t>
            </a:r>
            <a:r>
              <a:rPr lang="en-US" sz="2600" dirty="0"/>
              <a:t> global di </a:t>
            </a:r>
            <a:r>
              <a:rPr lang="en-US" sz="2600" dirty="0" err="1"/>
              <a:t>bawah</a:t>
            </a:r>
            <a:r>
              <a:rPr lang="en-US" sz="2600" dirty="0"/>
              <a:t> 2 </a:t>
            </a:r>
            <a:r>
              <a:rPr lang="en-US" sz="2600" dirty="0" err="1"/>
              <a:t>derajat</a:t>
            </a:r>
            <a:r>
              <a:rPr lang="en-US" sz="2600" dirty="0"/>
              <a:t> </a:t>
            </a:r>
            <a:r>
              <a:rPr lang="en-US" sz="2600" dirty="0" err="1"/>
              <a:t>Celcius</a:t>
            </a:r>
            <a:endParaRPr lang="en-US" sz="2600" dirty="0"/>
          </a:p>
          <a:p>
            <a:pPr marL="417909" indent="-417909">
              <a:buAutoNum type="arabicPeriod"/>
            </a:pPr>
            <a:r>
              <a:rPr lang="en-US" sz="2600" dirty="0" err="1"/>
              <a:t>Rencana</a:t>
            </a:r>
            <a:r>
              <a:rPr lang="en-US" sz="2600" dirty="0"/>
              <a:t> </a:t>
            </a:r>
            <a:r>
              <a:rPr lang="en-US" sz="2600" dirty="0" err="1"/>
              <a:t>Pemerintah</a:t>
            </a:r>
            <a:r>
              <a:rPr lang="en-US" sz="2600" dirty="0"/>
              <a:t> </a:t>
            </a:r>
            <a:r>
              <a:rPr lang="en-US" sz="2600" dirty="0" err="1"/>
              <a:t>menerapkan</a:t>
            </a:r>
            <a:r>
              <a:rPr lang="en-US" sz="2600" dirty="0"/>
              <a:t> </a:t>
            </a:r>
            <a:r>
              <a:rPr lang="en-US" sz="2600" dirty="0" err="1"/>
              <a:t>pajak</a:t>
            </a:r>
            <a:r>
              <a:rPr lang="en-US" sz="2600" dirty="0"/>
              <a:t> CO2 </a:t>
            </a:r>
            <a:r>
              <a:rPr lang="en-US" sz="2600" dirty="0" err="1"/>
              <a:t>dari</a:t>
            </a:r>
            <a:r>
              <a:rPr lang="en-US" sz="2600" dirty="0"/>
              <a:t> </a:t>
            </a:r>
            <a:r>
              <a:rPr lang="en-US" sz="2600" dirty="0" err="1"/>
              <a:t>industri</a:t>
            </a:r>
            <a:endParaRPr lang="en-US" sz="2600" dirty="0"/>
          </a:p>
          <a:p>
            <a:pPr marL="417909" indent="-417909">
              <a:buAutoNum type="arabicPeriod"/>
            </a:pPr>
            <a:r>
              <a:rPr lang="en-US" sz="2600" dirty="0" err="1"/>
              <a:t>Rencana</a:t>
            </a:r>
            <a:r>
              <a:rPr lang="en-US" sz="2600" dirty="0"/>
              <a:t> </a:t>
            </a:r>
            <a:r>
              <a:rPr lang="en-US" sz="2600" dirty="0" err="1"/>
              <a:t>Pemerintah</a:t>
            </a:r>
            <a:r>
              <a:rPr lang="en-US" sz="2600" dirty="0"/>
              <a:t> </a:t>
            </a:r>
            <a:r>
              <a:rPr lang="en-US" sz="2600" dirty="0" err="1"/>
              <a:t>secara</a:t>
            </a:r>
            <a:r>
              <a:rPr lang="en-US" sz="2600" dirty="0"/>
              <a:t> </a:t>
            </a:r>
            <a:r>
              <a:rPr lang="en-US" sz="2600" dirty="0" err="1"/>
              <a:t>bertahap</a:t>
            </a:r>
            <a:r>
              <a:rPr lang="en-US" sz="2600" dirty="0"/>
              <a:t> </a:t>
            </a:r>
            <a:r>
              <a:rPr lang="en-US" sz="2600" dirty="0" err="1"/>
              <a:t>menutup</a:t>
            </a:r>
            <a:r>
              <a:rPr lang="en-US" sz="2600" dirty="0"/>
              <a:t> PLTU &amp; PLTGU. </a:t>
            </a:r>
            <a:r>
              <a:rPr lang="en-US" sz="2600" dirty="0" err="1"/>
              <a:t>Dimulai</a:t>
            </a:r>
            <a:r>
              <a:rPr lang="en-US" sz="2600" dirty="0"/>
              <a:t> 2022 dg </a:t>
            </a:r>
            <a:r>
              <a:rPr lang="en-US" sz="2600" dirty="0" err="1"/>
              <a:t>menutup</a:t>
            </a:r>
            <a:r>
              <a:rPr lang="en-US" sz="2600" dirty="0"/>
              <a:t>  PLTU 660 MW dan PLTGU 1.000 MW di Jakarta</a:t>
            </a:r>
          </a:p>
          <a:p>
            <a:r>
              <a:rPr lang="en-US" sz="2600" dirty="0"/>
              <a:t>      (</a:t>
            </a:r>
            <a:r>
              <a:rPr lang="en-US" sz="2600" dirty="0" err="1"/>
              <a:t>Konsumsi</a:t>
            </a:r>
            <a:r>
              <a:rPr lang="en-US" sz="2600" dirty="0"/>
              <a:t> </a:t>
            </a:r>
            <a:r>
              <a:rPr lang="en-US" sz="2600" dirty="0" err="1"/>
              <a:t>batubara</a:t>
            </a:r>
            <a:r>
              <a:rPr lang="en-US" sz="2600" dirty="0"/>
              <a:t> 2002 </a:t>
            </a:r>
            <a:r>
              <a:rPr lang="en-US" sz="2600" dirty="0" err="1"/>
              <a:t>sebesar</a:t>
            </a:r>
            <a:r>
              <a:rPr lang="en-US" sz="2600" dirty="0"/>
              <a:t> 20,046 </a:t>
            </a:r>
            <a:r>
              <a:rPr lang="en-US" sz="2600" dirty="0" err="1"/>
              <a:t>jt</a:t>
            </a:r>
            <a:r>
              <a:rPr lang="en-US" sz="2600" dirty="0"/>
              <a:t> T &amp; 2003 22,995</a:t>
            </a:r>
          </a:p>
          <a:p>
            <a:r>
              <a:rPr lang="en-US" sz="2600" dirty="0"/>
              <a:t>       </a:t>
            </a:r>
            <a:r>
              <a:rPr lang="en-US" sz="2600" dirty="0" err="1"/>
              <a:t>jt</a:t>
            </a:r>
            <a:r>
              <a:rPr lang="en-US" sz="2600" dirty="0"/>
              <a:t> T </a:t>
            </a:r>
            <a:r>
              <a:rPr lang="en-US" sz="2600" dirty="0" err="1"/>
              <a:t>menghasilkan</a:t>
            </a:r>
            <a:r>
              <a:rPr lang="en-US" sz="2600" dirty="0"/>
              <a:t> </a:t>
            </a:r>
            <a:r>
              <a:rPr lang="en-US" sz="2600" dirty="0" err="1"/>
              <a:t>emisi</a:t>
            </a:r>
            <a:r>
              <a:rPr lang="en-US" sz="2600" dirty="0"/>
              <a:t> gas CO2 54,395 </a:t>
            </a:r>
            <a:r>
              <a:rPr lang="en-US" sz="2600" dirty="0" err="1"/>
              <a:t>jt</a:t>
            </a:r>
            <a:r>
              <a:rPr lang="en-US" sz="2600" dirty="0"/>
              <a:t> T &amp; 62,396 </a:t>
            </a:r>
            <a:r>
              <a:rPr lang="en-US" sz="2600" dirty="0" err="1"/>
              <a:t>jt</a:t>
            </a:r>
            <a:r>
              <a:rPr lang="en-US" sz="2600" dirty="0"/>
              <a:t> T</a:t>
            </a:r>
          </a:p>
          <a:p>
            <a:r>
              <a:rPr lang="en-US" sz="2600" dirty="0"/>
              <a:t>       </a:t>
            </a:r>
            <a:r>
              <a:rPr lang="en-US" sz="2600" dirty="0" err="1"/>
              <a:t>setara</a:t>
            </a:r>
            <a:r>
              <a:rPr lang="en-US" sz="2600" dirty="0"/>
              <a:t> dg </a:t>
            </a:r>
            <a:r>
              <a:rPr lang="en-US" sz="2600" dirty="0" err="1"/>
              <a:t>energi</a:t>
            </a:r>
            <a:r>
              <a:rPr lang="en-US" sz="2600" dirty="0"/>
              <a:t> </a:t>
            </a:r>
            <a:r>
              <a:rPr lang="en-US" sz="2600" dirty="0" err="1"/>
              <a:t>listrik</a:t>
            </a:r>
            <a:r>
              <a:rPr lang="en-US" sz="2600" dirty="0"/>
              <a:t> 8,66 </a:t>
            </a:r>
            <a:r>
              <a:rPr lang="en-US" sz="2600" dirty="0" err="1"/>
              <a:t>MWe</a:t>
            </a:r>
            <a:r>
              <a:rPr lang="en-US" sz="2600" dirty="0"/>
              <a:t>)</a:t>
            </a:r>
          </a:p>
          <a:p>
            <a:pPr marL="417909" indent="-417909">
              <a:buAutoNum type="arabicPeriod"/>
            </a:pPr>
            <a:endParaRPr lang="en-US" sz="1463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BC1E9DE-E364-46AB-916F-746B18B0F1FF}"/>
              </a:ext>
            </a:extLst>
          </p:cNvPr>
          <p:cNvSpPr/>
          <p:nvPr/>
        </p:nvSpPr>
        <p:spPr>
          <a:xfrm>
            <a:off x="0" y="0"/>
            <a:ext cx="466270" cy="6858000"/>
          </a:xfrm>
          <a:prstGeom prst="rect">
            <a:avLst/>
          </a:prstGeom>
          <a:solidFill>
            <a:srgbClr val="3DA4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808610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82835-097C-41FD-87A5-D28C38605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HILIRISASI INDUSTRI BATUBARA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02401D-D5BC-495C-89C7-0863F342F5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en-US" b="1" dirty="0" err="1"/>
              <a:t>Pengolahan</a:t>
            </a:r>
            <a:r>
              <a:rPr lang="en-US" b="1" dirty="0"/>
              <a:t> Batubara </a:t>
            </a:r>
            <a:r>
              <a:rPr lang="en-US" b="1" dirty="0" err="1"/>
              <a:t>menjadi</a:t>
            </a:r>
            <a:r>
              <a:rPr lang="en-US" b="1" dirty="0"/>
              <a:t> methanol </a:t>
            </a:r>
            <a:r>
              <a:rPr lang="en-US" b="1" dirty="0" err="1"/>
              <a:t>dengan</a:t>
            </a:r>
            <a:r>
              <a:rPr lang="en-US" b="1" dirty="0"/>
              <a:t> </a:t>
            </a:r>
            <a:r>
              <a:rPr lang="en-US" b="1" dirty="0" err="1"/>
              <a:t>industri</a:t>
            </a:r>
            <a:r>
              <a:rPr lang="en-US" b="1" dirty="0"/>
              <a:t> </a:t>
            </a:r>
            <a:r>
              <a:rPr lang="en-US" b="1" dirty="0" err="1"/>
              <a:t>turunan</a:t>
            </a:r>
            <a:r>
              <a:rPr lang="en-US" b="1" dirty="0"/>
              <a:t> </a:t>
            </a:r>
          </a:p>
          <a:p>
            <a:pPr marL="828675" lvl="1" indent="-457200">
              <a:buAutoNum type="alphaLcPeriod"/>
            </a:pPr>
            <a:r>
              <a:rPr lang="en-US" sz="2000" b="1" dirty="0"/>
              <a:t>LPG </a:t>
            </a:r>
          </a:p>
          <a:p>
            <a:pPr marL="828675" lvl="1" indent="-457200">
              <a:buAutoNum type="alphaLcPeriod"/>
            </a:pPr>
            <a:r>
              <a:rPr lang="en-US" sz="2000" b="1" dirty="0" err="1"/>
              <a:t>Amoniak</a:t>
            </a:r>
            <a:endParaRPr lang="en-US" sz="2000" b="1" dirty="0"/>
          </a:p>
          <a:p>
            <a:pPr marL="828675" lvl="1" indent="-457200">
              <a:buAutoNum type="alphaLcPeriod"/>
            </a:pPr>
            <a:r>
              <a:rPr lang="en-US" sz="2000" b="1" dirty="0" err="1"/>
              <a:t>Biji</a:t>
            </a:r>
            <a:r>
              <a:rPr lang="en-US" sz="2000" b="1" dirty="0"/>
              <a:t> </a:t>
            </a:r>
            <a:r>
              <a:rPr lang="en-US" sz="2000" b="1" dirty="0" err="1"/>
              <a:t>Plastik</a:t>
            </a:r>
            <a:r>
              <a:rPr lang="en-US" sz="2000" b="1" dirty="0"/>
              <a:t> ( Propylene dan polypropylene)</a:t>
            </a:r>
          </a:p>
          <a:p>
            <a:pPr marL="457200" indent="-457200">
              <a:buAutoNum type="alphaLcPeriod"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2.    </a:t>
            </a:r>
            <a:r>
              <a:rPr lang="en-US" b="1" dirty="0" err="1"/>
              <a:t>Pupuk</a:t>
            </a:r>
            <a:endParaRPr lang="en-US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157607D-C1FB-491C-9DD5-6921EE45F99B}"/>
              </a:ext>
            </a:extLst>
          </p:cNvPr>
          <p:cNvSpPr/>
          <p:nvPr/>
        </p:nvSpPr>
        <p:spPr>
          <a:xfrm>
            <a:off x="0" y="0"/>
            <a:ext cx="466270" cy="6858000"/>
          </a:xfrm>
          <a:prstGeom prst="rect">
            <a:avLst/>
          </a:prstGeom>
          <a:solidFill>
            <a:srgbClr val="3DA4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447904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09B96-DBCE-416D-91A5-AB03771A2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9218"/>
            <a:ext cx="8543925" cy="1325563"/>
          </a:xfrm>
        </p:spPr>
        <p:txBody>
          <a:bodyPr>
            <a:normAutofit/>
          </a:bodyPr>
          <a:lstStyle/>
          <a:p>
            <a:r>
              <a:rPr lang="en-US" sz="3200" b="1" dirty="0" err="1">
                <a:latin typeface="+mn-lt"/>
              </a:rPr>
              <a:t>Insentif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Hilirisasi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Industri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Pengolahan</a:t>
            </a:r>
            <a:r>
              <a:rPr lang="en-US" sz="3200" b="1" dirty="0">
                <a:latin typeface="+mn-lt"/>
              </a:rPr>
              <a:t> Batubara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9C7052-2608-4F80-B5D9-552D93F43B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FDE5B7-8F3D-4C54-B34C-5524670BEF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00" t="19243" r="8750" b="5077"/>
          <a:stretch/>
        </p:blipFill>
        <p:spPr>
          <a:xfrm>
            <a:off x="76200" y="1066800"/>
            <a:ext cx="9894142" cy="5029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A3BAF2-1B7B-4032-AB0F-5D6183EC2044}"/>
              </a:ext>
            </a:extLst>
          </p:cNvPr>
          <p:cNvSpPr txBox="1"/>
          <p:nvPr/>
        </p:nvSpPr>
        <p:spPr>
          <a:xfrm>
            <a:off x="7239000" y="1531203"/>
            <a:ext cx="2590800" cy="830997"/>
          </a:xfrm>
          <a:prstGeom prst="rect">
            <a:avLst/>
          </a:prstGeom>
          <a:solidFill>
            <a:srgbClr val="FFFBF0"/>
          </a:solidFill>
        </p:spPr>
        <p:txBody>
          <a:bodyPr wrap="square" rtlCol="0">
            <a:spAutoFit/>
          </a:bodyPr>
          <a:lstStyle/>
          <a:p>
            <a:r>
              <a:rPr lang="en-US" sz="1200" b="1" dirty="0" err="1"/>
              <a:t>Peraturan</a:t>
            </a:r>
            <a:r>
              <a:rPr lang="en-US" sz="1200" b="1" dirty="0"/>
              <a:t> </a:t>
            </a:r>
            <a:r>
              <a:rPr lang="en-US" sz="1200" b="1" dirty="0" err="1"/>
              <a:t>Pemerintah</a:t>
            </a:r>
            <a:endParaRPr lang="en-US" sz="1200" b="1" dirty="0"/>
          </a:p>
          <a:p>
            <a:r>
              <a:rPr lang="en-US" sz="1200" b="1" dirty="0"/>
              <a:t>No. 25 </a:t>
            </a:r>
            <a:r>
              <a:rPr lang="en-US" sz="1200" b="1" dirty="0" err="1"/>
              <a:t>Tahun</a:t>
            </a:r>
            <a:r>
              <a:rPr lang="en-US" sz="1200" b="1" dirty="0"/>
              <a:t> 2021 </a:t>
            </a:r>
            <a:r>
              <a:rPr lang="en-US" sz="1200" b="1" dirty="0" err="1"/>
              <a:t>tentang</a:t>
            </a:r>
            <a:r>
              <a:rPr lang="en-US" sz="1200" b="1" dirty="0"/>
              <a:t> </a:t>
            </a:r>
            <a:r>
              <a:rPr lang="en-US" sz="1200" b="1" dirty="0" err="1"/>
              <a:t>Penyelenggara</a:t>
            </a:r>
            <a:r>
              <a:rPr lang="en-US" sz="1200" b="1" dirty="0"/>
              <a:t> </a:t>
            </a:r>
            <a:r>
              <a:rPr lang="en-US" sz="1200" b="1" dirty="0" err="1"/>
              <a:t>Bidang</a:t>
            </a:r>
            <a:r>
              <a:rPr lang="en-US" sz="1200" b="1" dirty="0"/>
              <a:t> </a:t>
            </a:r>
            <a:r>
              <a:rPr lang="en-US" sz="1200" b="1" dirty="0" err="1"/>
              <a:t>Energi</a:t>
            </a:r>
            <a:r>
              <a:rPr lang="en-US" sz="1200" b="1" dirty="0"/>
              <a:t> dan </a:t>
            </a:r>
            <a:r>
              <a:rPr lang="en-US" sz="1200" b="1" dirty="0" err="1"/>
              <a:t>Sumber</a:t>
            </a:r>
            <a:r>
              <a:rPr lang="en-US" sz="1200" b="1" dirty="0"/>
              <a:t> </a:t>
            </a:r>
            <a:r>
              <a:rPr lang="en-US" sz="1200" b="1" dirty="0" err="1"/>
              <a:t>daya</a:t>
            </a:r>
            <a:r>
              <a:rPr lang="en-US" sz="1200" b="1" dirty="0"/>
              <a:t> Mineral</a:t>
            </a:r>
          </a:p>
        </p:txBody>
      </p:sp>
    </p:spTree>
    <p:extLst>
      <p:ext uri="{BB962C8B-B14F-4D97-AF65-F5344CB8AC3E}">
        <p14:creationId xmlns:p14="http://schemas.microsoft.com/office/powerpoint/2010/main" val="31085656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ubtitle 2">
            <a:hlinkClick r:id="rId2" action="ppaction://hlinkfile"/>
          </p:cNvPr>
          <p:cNvSpPr txBox="1">
            <a:spLocks/>
          </p:cNvSpPr>
          <p:nvPr/>
        </p:nvSpPr>
        <p:spPr>
          <a:xfrm>
            <a:off x="488504" y="184438"/>
            <a:ext cx="7272808" cy="9733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>
                <a:solidFill>
                  <a:schemeClr val="accent1"/>
                </a:solidFill>
              </a:rPr>
              <a:t>PETA SEBARAN KAWASAN INDUSTRI, KPI DAN KEK</a:t>
            </a:r>
            <a:endParaRPr lang="en-US" sz="2200" dirty="0">
              <a:solidFill>
                <a:schemeClr val="accent1"/>
              </a:solidFill>
            </a:endParaRPr>
          </a:p>
          <a:p>
            <a:r>
              <a:rPr lang="en-US" sz="2200" b="1" dirty="0">
                <a:solidFill>
                  <a:schemeClr val="accent1"/>
                </a:solidFill>
              </a:rPr>
              <a:t>PROVINSI KAIMANTAN SELATAN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451743" y="6496773"/>
            <a:ext cx="2057400" cy="365125"/>
          </a:xfrm>
        </p:spPr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8" name="Half Frame 47"/>
          <p:cNvSpPr/>
          <p:nvPr/>
        </p:nvSpPr>
        <p:spPr>
          <a:xfrm flipH="1" flipV="1">
            <a:off x="9296400" y="6488245"/>
            <a:ext cx="235570" cy="365124"/>
          </a:xfrm>
          <a:prstGeom prst="halfFram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8208914" y="27298"/>
            <a:ext cx="1316087" cy="737407"/>
            <a:chOff x="10437217" y="1"/>
            <a:chExt cx="1754783" cy="1089111"/>
          </a:xfrm>
          <a:solidFill>
            <a:schemeClr val="accent1">
              <a:lumMod val="75000"/>
            </a:schemeClr>
          </a:solidFill>
        </p:grpSpPr>
        <p:grpSp>
          <p:nvGrpSpPr>
            <p:cNvPr id="50" name="Group 49"/>
            <p:cNvGrpSpPr/>
            <p:nvPr/>
          </p:nvGrpSpPr>
          <p:grpSpPr>
            <a:xfrm>
              <a:off x="10437217" y="246553"/>
              <a:ext cx="1532712" cy="842559"/>
              <a:chOff x="9331232" y="215532"/>
              <a:chExt cx="2717075" cy="1401542"/>
            </a:xfrm>
            <a:grpFill/>
          </p:grpSpPr>
          <p:pic>
            <p:nvPicPr>
              <p:cNvPr id="52" name="Picture 5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29846" y="215532"/>
                <a:ext cx="818461" cy="1401542"/>
              </a:xfrm>
              <a:prstGeom prst="rect">
                <a:avLst/>
              </a:prstGeom>
              <a:grpFill/>
            </p:spPr>
          </p:pic>
          <p:pic>
            <p:nvPicPr>
              <p:cNvPr id="53" name="Picture 52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044" t="28261" r="20803" b="32609"/>
              <a:stretch/>
            </p:blipFill>
            <p:spPr>
              <a:xfrm>
                <a:off x="9331232" y="215532"/>
                <a:ext cx="1752600" cy="1401542"/>
              </a:xfrm>
              <a:prstGeom prst="rect">
                <a:avLst/>
              </a:prstGeom>
              <a:grpFill/>
            </p:spPr>
          </p:pic>
        </p:grpSp>
        <p:sp>
          <p:nvSpPr>
            <p:cNvPr id="51" name="Half Frame 50"/>
            <p:cNvSpPr/>
            <p:nvPr/>
          </p:nvSpPr>
          <p:spPr>
            <a:xfrm rot="5400000">
              <a:off x="11464611" y="-156977"/>
              <a:ext cx="570412" cy="884367"/>
            </a:xfrm>
            <a:prstGeom prst="halfFram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84128" y="1362493"/>
            <a:ext cx="8493588" cy="5580796"/>
            <a:chOff x="404171" y="1362493"/>
            <a:chExt cx="11324783" cy="5580796"/>
          </a:xfrm>
        </p:grpSpPr>
        <p:grpSp>
          <p:nvGrpSpPr>
            <p:cNvPr id="19" name="Group 18"/>
            <p:cNvGrpSpPr/>
            <p:nvPr/>
          </p:nvGrpSpPr>
          <p:grpSpPr>
            <a:xfrm>
              <a:off x="3161060" y="1362493"/>
              <a:ext cx="5312074" cy="4463543"/>
              <a:chOff x="4656170" y="1665732"/>
              <a:chExt cx="3928745" cy="3781044"/>
            </a:xfrm>
          </p:grpSpPr>
          <p:sp>
            <p:nvSpPr>
              <p:cNvPr id="22" name="object 4"/>
              <p:cNvSpPr/>
              <p:nvPr/>
            </p:nvSpPr>
            <p:spPr>
              <a:xfrm>
                <a:off x="4656170" y="1665732"/>
                <a:ext cx="3928745" cy="1769364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400"/>
              </a:p>
            </p:txBody>
          </p:sp>
          <p:sp>
            <p:nvSpPr>
              <p:cNvPr id="23" name="object 71"/>
              <p:cNvSpPr/>
              <p:nvPr/>
            </p:nvSpPr>
            <p:spPr>
              <a:xfrm>
                <a:off x="4656170" y="3424428"/>
                <a:ext cx="3928745" cy="2022348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400"/>
              </a:p>
            </p:txBody>
          </p:sp>
        </p:grpSp>
        <p:pic>
          <p:nvPicPr>
            <p:cNvPr id="24" name="Picture 5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08" t="9853" r="39508" b="6804"/>
            <a:stretch>
              <a:fillRect/>
            </a:stretch>
          </p:blipFill>
          <p:spPr bwMode="auto">
            <a:xfrm>
              <a:off x="9638428" y="1362493"/>
              <a:ext cx="1990725" cy="243251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4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7000" contrast="1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07" b="8239"/>
            <a:stretch/>
          </p:blipFill>
          <p:spPr bwMode="auto">
            <a:xfrm>
              <a:off x="9538628" y="3882975"/>
              <a:ext cx="2190326" cy="273989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41000"/>
                      </a14:imgEffect>
                      <a14:imgEffect>
                        <a14:brightnessContrast bright="1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171" y="4046080"/>
              <a:ext cx="1990725" cy="243251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3AB7688-94F0-384E-A271-86B454849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harpenSoften amount="39000"/>
                      </a14:imgEffect>
                      <a14:imgEffect>
                        <a14:brightnessContrast bright="14000" contrast="19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5687" y="1362493"/>
              <a:ext cx="1990725" cy="228180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29" name="Straight Arrow Connector 28"/>
            <p:cNvCxnSpPr/>
            <p:nvPr/>
          </p:nvCxnSpPr>
          <p:spPr>
            <a:xfrm flipH="1" flipV="1">
              <a:off x="2647950" y="2009306"/>
              <a:ext cx="3055286" cy="1"/>
            </a:xfrm>
            <a:prstGeom prst="straightConnector1">
              <a:avLst/>
            </a:prstGeom>
            <a:ln w="28575">
              <a:solidFill>
                <a:schemeClr val="accent1">
                  <a:lumMod val="50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stCxn id="40" idx="3"/>
            </p:cNvCxnSpPr>
            <p:nvPr/>
          </p:nvCxnSpPr>
          <p:spPr>
            <a:xfrm flipH="1" flipV="1">
              <a:off x="2375278" y="5548301"/>
              <a:ext cx="1852709" cy="1561"/>
            </a:xfrm>
            <a:prstGeom prst="straightConnector1">
              <a:avLst/>
            </a:prstGeom>
            <a:ln w="28575">
              <a:solidFill>
                <a:schemeClr val="accent1">
                  <a:lumMod val="50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7453344" y="4908782"/>
              <a:ext cx="2185084" cy="0"/>
            </a:xfrm>
            <a:prstGeom prst="straightConnector1">
              <a:avLst/>
            </a:prstGeom>
            <a:ln w="28575">
              <a:solidFill>
                <a:schemeClr val="accent1">
                  <a:lumMod val="50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>
              <a:off x="6878057" y="2599933"/>
              <a:ext cx="2549600" cy="3199"/>
            </a:xfrm>
            <a:prstGeom prst="straightConnector1">
              <a:avLst/>
            </a:prstGeom>
            <a:ln w="28575">
              <a:solidFill>
                <a:schemeClr val="accent1">
                  <a:lumMod val="50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7579500" y="2217037"/>
              <a:ext cx="1630531" cy="666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54"/>
              <a:r>
                <a:rPr lang="en-US" altLang="ko-KR" sz="1867" b="1" dirty="0">
                  <a:latin typeface="Bahnschrift SemiCondensed" panose="020B0502040204020203" pitchFamily="34" charset="0"/>
                  <a:cs typeface="Arial" pitchFamily="34" charset="0"/>
                </a:rPr>
                <a:t>KI </a:t>
              </a:r>
              <a:r>
                <a:rPr lang="en-US" altLang="ko-KR" sz="1867" b="1" dirty="0" err="1">
                  <a:latin typeface="Bahnschrift SemiCondensed" panose="020B0502040204020203" pitchFamily="34" charset="0"/>
                  <a:cs typeface="Arial" pitchFamily="34" charset="0"/>
                </a:rPr>
                <a:t>Batulicin</a:t>
              </a:r>
              <a:endParaRPr lang="en-US" altLang="ko-KR" sz="1867" b="1" dirty="0">
                <a:latin typeface="Bahnschrift SemiCondensed" panose="020B0502040204020203" pitchFamily="34" charset="0"/>
                <a:cs typeface="Arial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761457" y="4947097"/>
              <a:ext cx="1989345" cy="666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54"/>
              <a:r>
                <a:rPr lang="en-US" altLang="ko-KR" sz="1867" b="1" dirty="0">
                  <a:latin typeface="Bahnschrift SemiCondensed" panose="020B0502040204020203" pitchFamily="34" charset="0"/>
                  <a:cs typeface="Arial" pitchFamily="34" charset="0"/>
                </a:rPr>
                <a:t>KEK </a:t>
              </a:r>
              <a:r>
                <a:rPr lang="en-US" altLang="ko-KR" sz="1867" b="1" dirty="0" err="1">
                  <a:latin typeface="Bahnschrift SemiCondensed" panose="020B0502040204020203" pitchFamily="34" charset="0"/>
                  <a:cs typeface="Arial" pitchFamily="34" charset="0"/>
                </a:rPr>
                <a:t>Mekar</a:t>
              </a:r>
              <a:r>
                <a:rPr lang="en-US" altLang="ko-KR" sz="1867" b="1" dirty="0">
                  <a:latin typeface="Bahnschrift SemiCondensed" panose="020B0502040204020203" pitchFamily="34" charset="0"/>
                  <a:cs typeface="Arial" pitchFamily="34" charset="0"/>
                </a:rPr>
                <a:t> </a:t>
              </a:r>
              <a:r>
                <a:rPr lang="en-US" altLang="ko-KR" sz="1867" b="1" dirty="0" err="1">
                  <a:latin typeface="Bahnschrift SemiCondensed" panose="020B0502040204020203" pitchFamily="34" charset="0"/>
                  <a:cs typeface="Arial" pitchFamily="34" charset="0"/>
                </a:rPr>
                <a:t>Putih</a:t>
              </a:r>
              <a:endParaRPr lang="en-US" altLang="ko-KR" sz="1867" b="1" dirty="0">
                <a:latin typeface="Bahnschrift SemiCondensed" panose="020B0502040204020203" pitchFamily="34" charset="0"/>
                <a:cs typeface="Arial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038017" y="1623742"/>
              <a:ext cx="1989345" cy="379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54"/>
              <a:r>
                <a:rPr lang="en-US" altLang="ko-KR" sz="1867" b="1" dirty="0">
                  <a:latin typeface="Bahnschrift SemiCondensed" panose="020B0502040204020203" pitchFamily="34" charset="0"/>
                  <a:cs typeface="Arial" pitchFamily="34" charset="0"/>
                </a:rPr>
                <a:t>KPI </a:t>
              </a:r>
              <a:r>
                <a:rPr lang="en-US" altLang="ko-KR" sz="1867" b="1" dirty="0" err="1">
                  <a:latin typeface="Bahnschrift SemiCondensed" panose="020B0502040204020203" pitchFamily="34" charset="0"/>
                  <a:cs typeface="Arial" pitchFamily="34" charset="0"/>
                </a:rPr>
                <a:t>Seradang</a:t>
              </a:r>
              <a:endParaRPr lang="en-US" altLang="ko-KR" sz="1867" b="1" dirty="0">
                <a:latin typeface="Bahnschrift SemiCondensed" panose="020B0502040204020203" pitchFamily="34" charset="0"/>
                <a:cs typeface="Arial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152787" y="5211867"/>
              <a:ext cx="1989345" cy="379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54"/>
              <a:r>
                <a:rPr lang="en-US" altLang="ko-KR" sz="1867" b="1" dirty="0">
                  <a:latin typeface="Bahnschrift SemiCondensed" panose="020B0502040204020203" pitchFamily="34" charset="0"/>
                  <a:cs typeface="Arial" pitchFamily="34" charset="0"/>
                </a:rPr>
                <a:t>KI </a:t>
              </a:r>
              <a:r>
                <a:rPr lang="en-US" altLang="ko-KR" sz="1867" b="1" dirty="0" err="1">
                  <a:latin typeface="Bahnschrift SemiCondensed" panose="020B0502040204020203" pitchFamily="34" charset="0"/>
                  <a:cs typeface="Arial" pitchFamily="34" charset="0"/>
                </a:rPr>
                <a:t>Jorong</a:t>
              </a:r>
              <a:endParaRPr lang="en-US" altLang="ko-KR" sz="1867" b="1" dirty="0">
                <a:latin typeface="Bahnschrift SemiCondensed" panose="020B0502040204020203" pitchFamily="34" charset="0"/>
                <a:cs typeface="Arial" pitchFamily="34" charset="0"/>
              </a:endParaRPr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>
              <a:off x="4866468" y="4313953"/>
              <a:ext cx="30100" cy="1645945"/>
            </a:xfrm>
            <a:prstGeom prst="straightConnector1">
              <a:avLst/>
            </a:prstGeom>
            <a:ln w="28575">
              <a:solidFill>
                <a:schemeClr val="accent1">
                  <a:lumMod val="50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3888832" y="5973546"/>
              <a:ext cx="1989345" cy="666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54"/>
              <a:r>
                <a:rPr lang="en-US" altLang="ko-KR" sz="1867" b="1" dirty="0" err="1">
                  <a:latin typeface="Bahnschrift SemiCondensed" panose="020B0502040204020203" pitchFamily="34" charset="0"/>
                  <a:cs typeface="Arial" pitchFamily="34" charset="0"/>
                </a:rPr>
                <a:t>Rencana</a:t>
              </a:r>
              <a:r>
                <a:rPr lang="en-US" altLang="ko-KR" sz="1867" b="1" dirty="0">
                  <a:latin typeface="Bahnschrift SemiCondensed" panose="020B0502040204020203" pitchFamily="34" charset="0"/>
                  <a:cs typeface="Arial" pitchFamily="34" charset="0"/>
                </a:rPr>
                <a:t> KIT </a:t>
              </a:r>
              <a:r>
                <a:rPr lang="en-US" altLang="ko-KR" sz="1867" b="1" dirty="0" err="1">
                  <a:latin typeface="Bahnschrift SemiCondensed" panose="020B0502040204020203" pitchFamily="34" charset="0"/>
                  <a:cs typeface="Arial" pitchFamily="34" charset="0"/>
                </a:rPr>
                <a:t>Mantuil</a:t>
              </a:r>
              <a:endParaRPr lang="en-US" altLang="ko-KR" sz="1867" b="1" dirty="0">
                <a:latin typeface="Bahnschrift SemiCondensed" panose="020B0502040204020203" pitchFamily="34" charset="0"/>
                <a:cs typeface="Arial" pitchFamily="34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615947" y="5414344"/>
              <a:ext cx="1989345" cy="1528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54"/>
              <a:r>
                <a:rPr lang="en-US" altLang="ko-KR" sz="1867" b="1" dirty="0">
                  <a:latin typeface="Bahnschrift SemiCondensed" panose="020B0502040204020203" pitchFamily="34" charset="0"/>
                  <a:cs typeface="Arial" pitchFamily="34" charset="0"/>
                </a:rPr>
                <a:t>TIIPE</a:t>
              </a:r>
            </a:p>
            <a:p>
              <a:pPr algn="ctr" defTabSz="914354"/>
              <a:r>
                <a:rPr lang="en-US" altLang="ko-KR" sz="1867" b="1" dirty="0" err="1">
                  <a:latin typeface="Bahnschrift SemiCondensed" panose="020B0502040204020203" pitchFamily="34" charset="0"/>
                  <a:cs typeface="Arial" pitchFamily="34" charset="0"/>
                </a:rPr>
                <a:t>Tapin</a:t>
              </a:r>
              <a:r>
                <a:rPr lang="en-US" altLang="ko-KR" sz="1867" b="1" dirty="0">
                  <a:latin typeface="Bahnschrift SemiCondensed" panose="020B0502040204020203" pitchFamily="34" charset="0"/>
                  <a:cs typeface="Arial" pitchFamily="34" charset="0"/>
                </a:rPr>
                <a:t> Integrated industrial &amp; Port Estate</a:t>
              </a:r>
            </a:p>
          </p:txBody>
        </p:sp>
        <p:cxnSp>
          <p:nvCxnSpPr>
            <p:cNvPr id="43" name="Straight Arrow Connector 42"/>
            <p:cNvCxnSpPr>
              <a:endCxn id="42" idx="0"/>
            </p:cNvCxnSpPr>
            <p:nvPr/>
          </p:nvCxnSpPr>
          <p:spPr>
            <a:xfrm>
              <a:off x="6590425" y="3694454"/>
              <a:ext cx="20195" cy="1719890"/>
            </a:xfrm>
            <a:prstGeom prst="straightConnector1">
              <a:avLst/>
            </a:prstGeom>
            <a:ln w="28575">
              <a:solidFill>
                <a:schemeClr val="accent1">
                  <a:lumMod val="50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bject 3"/>
            <p:cNvSpPr/>
            <p:nvPr/>
          </p:nvSpPr>
          <p:spPr>
            <a:xfrm>
              <a:off x="5398917" y="2260106"/>
              <a:ext cx="608636" cy="451474"/>
            </a:xfrm>
            <a:prstGeom prst="rect">
              <a:avLst/>
            </a:prstGeom>
            <a:blipFill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42975" b="62574" l="61895" r="76107">
                            <a14:foregroundMark x1="72606" y1="55136" x2="72606" y2="55136"/>
                            <a14:foregroundMark x1="70958" y1="55136" x2="70958" y2="55136"/>
                          </a14:backgroundRemoval>
                        </a14:imgEffect>
                      </a14:imgLayer>
                    </a14:imgProps>
                  </a:ext>
                </a:extLst>
              </a:blip>
              <a:srcRect/>
              <a:stretch>
                <a:fillRect l="-673022" t="-413389" r="-248861" b="-312629"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cxnSp>
          <p:nvCxnSpPr>
            <p:cNvPr id="44" name="Straight Arrow Connector 43"/>
            <p:cNvCxnSpPr/>
            <p:nvPr/>
          </p:nvCxnSpPr>
          <p:spPr>
            <a:xfrm flipV="1">
              <a:off x="5703235" y="2039338"/>
              <a:ext cx="0" cy="394110"/>
            </a:xfrm>
            <a:prstGeom prst="straightConnector1">
              <a:avLst/>
            </a:prstGeom>
            <a:ln w="28575">
              <a:solidFill>
                <a:schemeClr val="accent1">
                  <a:lumMod val="50000"/>
                </a:schemeClr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object 3"/>
            <p:cNvSpPr/>
            <p:nvPr/>
          </p:nvSpPr>
          <p:spPr>
            <a:xfrm>
              <a:off x="7150601" y="5144952"/>
              <a:ext cx="608636" cy="451474"/>
            </a:xfrm>
            <a:prstGeom prst="rect">
              <a:avLst/>
            </a:prstGeom>
            <a:blipFill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42975" b="62574" l="61895" r="76107">
                            <a14:foregroundMark x1="72606" y1="55136" x2="72606" y2="55136"/>
                            <a14:foregroundMark x1="70958" y1="55136" x2="70958" y2="55136"/>
                          </a14:backgroundRemoval>
                        </a14:imgEffect>
                      </a14:imgLayer>
                    </a14:imgProps>
                  </a:ext>
                </a:extLst>
              </a:blip>
              <a:srcRect/>
              <a:stretch>
                <a:fillRect l="-673022" t="-413389" r="-248861" b="-312629"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cxnSp>
          <p:nvCxnSpPr>
            <p:cNvPr id="47" name="Straight Arrow Connector 46"/>
            <p:cNvCxnSpPr/>
            <p:nvPr/>
          </p:nvCxnSpPr>
          <p:spPr>
            <a:xfrm flipV="1">
              <a:off x="7461135" y="4908782"/>
              <a:ext cx="0" cy="394110"/>
            </a:xfrm>
            <a:prstGeom prst="straightConnector1">
              <a:avLst/>
            </a:prstGeom>
            <a:ln w="28575">
              <a:solidFill>
                <a:schemeClr val="accent1">
                  <a:lumMod val="50000"/>
                </a:schemeClr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object 3"/>
            <p:cNvSpPr/>
            <p:nvPr/>
          </p:nvSpPr>
          <p:spPr>
            <a:xfrm>
              <a:off x="6569503" y="4545968"/>
              <a:ext cx="608636" cy="451474"/>
            </a:xfrm>
            <a:prstGeom prst="rect">
              <a:avLst/>
            </a:prstGeom>
            <a:blipFill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42975" b="62574" l="61895" r="76107">
                            <a14:foregroundMark x1="72606" y1="55136" x2="72606" y2="55136"/>
                            <a14:foregroundMark x1="70958" y1="55136" x2="70958" y2="55136"/>
                          </a14:backgroundRemoval>
                        </a14:imgEffect>
                      </a14:imgLayer>
                    </a14:imgProps>
                  </a:ext>
                </a:extLst>
              </a:blip>
              <a:srcRect/>
              <a:stretch>
                <a:fillRect l="-673022" t="-413389" r="-248861" b="-312629"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cxnSp>
          <p:nvCxnSpPr>
            <p:cNvPr id="55" name="Straight Arrow Connector 54"/>
            <p:cNvCxnSpPr/>
            <p:nvPr/>
          </p:nvCxnSpPr>
          <p:spPr>
            <a:xfrm flipV="1">
              <a:off x="6873821" y="2586743"/>
              <a:ext cx="745" cy="2144018"/>
            </a:xfrm>
            <a:prstGeom prst="straightConnector1">
              <a:avLst/>
            </a:prstGeom>
            <a:ln w="28575">
              <a:solidFill>
                <a:schemeClr val="accent1">
                  <a:lumMod val="50000"/>
                </a:schemeClr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object 3"/>
            <p:cNvSpPr/>
            <p:nvPr/>
          </p:nvSpPr>
          <p:spPr>
            <a:xfrm>
              <a:off x="3945641" y="5355695"/>
              <a:ext cx="608636" cy="451474"/>
            </a:xfrm>
            <a:prstGeom prst="rect">
              <a:avLst/>
            </a:prstGeom>
            <a:blipFill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42975" b="62574" l="61895" r="76107">
                            <a14:foregroundMark x1="72606" y1="55136" x2="72606" y2="55136"/>
                            <a14:foregroundMark x1="70958" y1="55136" x2="70958" y2="55136"/>
                          </a14:backgroundRemoval>
                        </a14:imgEffect>
                      </a14:imgLayer>
                    </a14:imgProps>
                  </a:ext>
                </a:extLst>
              </a:blip>
              <a:srcRect/>
              <a:stretch>
                <a:fillRect l="-673022" t="-413389" r="-248861" b="-312629"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3"/>
            <p:cNvSpPr/>
            <p:nvPr/>
          </p:nvSpPr>
          <p:spPr>
            <a:xfrm>
              <a:off x="3985495" y="3524184"/>
              <a:ext cx="608636" cy="451474"/>
            </a:xfrm>
            <a:prstGeom prst="rect">
              <a:avLst/>
            </a:prstGeom>
            <a:blipFill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42975" b="62574" l="61895" r="76107">
                            <a14:foregroundMark x1="72606" y1="55136" x2="72606" y2="55136"/>
                            <a14:foregroundMark x1="70958" y1="55136" x2="70958" y2="55136"/>
                          </a14:backgroundRemoval>
                        </a14:imgEffect>
                      </a14:imgLayer>
                    </a14:imgProps>
                  </a:ext>
                </a:extLst>
              </a:blip>
              <a:srcRect/>
              <a:stretch>
                <a:fillRect l="-673022" t="-413389" r="-248861" b="-312629"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cxnSp>
          <p:nvCxnSpPr>
            <p:cNvPr id="58" name="Straight Arrow Connector 57"/>
            <p:cNvCxnSpPr/>
            <p:nvPr/>
          </p:nvCxnSpPr>
          <p:spPr>
            <a:xfrm flipH="1">
              <a:off x="4310969" y="3702036"/>
              <a:ext cx="2216441" cy="0"/>
            </a:xfrm>
            <a:prstGeom prst="straightConnector1">
              <a:avLst/>
            </a:prstGeom>
            <a:ln w="28575">
              <a:solidFill>
                <a:schemeClr val="accent1">
                  <a:lumMod val="50000"/>
                </a:schemeClr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bject 3"/>
            <p:cNvSpPr/>
            <p:nvPr/>
          </p:nvSpPr>
          <p:spPr>
            <a:xfrm>
              <a:off x="3563555" y="4107388"/>
              <a:ext cx="608636" cy="451474"/>
            </a:xfrm>
            <a:prstGeom prst="rect">
              <a:avLst/>
            </a:prstGeom>
            <a:blipFill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42975" b="62574" l="61895" r="76107">
                            <a14:foregroundMark x1="72606" y1="55136" x2="72606" y2="55136"/>
                            <a14:foregroundMark x1="70958" y1="55136" x2="70958" y2="55136"/>
                          </a14:backgroundRemoval>
                        </a14:imgEffect>
                      </a14:imgLayer>
                    </a14:imgProps>
                  </a:ext>
                </a:extLst>
              </a:blip>
              <a:srcRect/>
              <a:stretch>
                <a:fillRect l="-673022" t="-413389" r="-248861" b="-312629"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cxnSp>
          <p:nvCxnSpPr>
            <p:cNvPr id="60" name="Straight Arrow Connector 59"/>
            <p:cNvCxnSpPr/>
            <p:nvPr/>
          </p:nvCxnSpPr>
          <p:spPr>
            <a:xfrm flipH="1">
              <a:off x="3865914" y="4305829"/>
              <a:ext cx="1017590" cy="0"/>
            </a:xfrm>
            <a:prstGeom prst="straightConnector1">
              <a:avLst/>
            </a:prstGeom>
            <a:ln w="28575">
              <a:solidFill>
                <a:schemeClr val="accent1">
                  <a:lumMod val="50000"/>
                </a:schemeClr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202386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B3435A2-5D6C-4498-A3CE-59DA3326E30F}"/>
              </a:ext>
            </a:extLst>
          </p:cNvPr>
          <p:cNvSpPr/>
          <p:nvPr/>
        </p:nvSpPr>
        <p:spPr>
          <a:xfrm>
            <a:off x="381000" y="6595058"/>
            <a:ext cx="9144000" cy="262942"/>
          </a:xfrm>
          <a:prstGeom prst="rect">
            <a:avLst/>
          </a:prstGeom>
          <a:solidFill>
            <a:srgbClr val="002C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ubtitle 2"/>
          <p:cNvSpPr txBox="1">
            <a:spLocks/>
          </p:cNvSpPr>
          <p:nvPr/>
        </p:nvSpPr>
        <p:spPr>
          <a:xfrm>
            <a:off x="559628" y="161741"/>
            <a:ext cx="6793722" cy="4314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KAWASAN INDUSTRI BATULICIN </a:t>
            </a:r>
          </a:p>
        </p:txBody>
      </p:sp>
      <p:sp>
        <p:nvSpPr>
          <p:cNvPr id="25" name="object 9"/>
          <p:cNvSpPr/>
          <p:nvPr/>
        </p:nvSpPr>
        <p:spPr>
          <a:xfrm>
            <a:off x="4286860" y="651500"/>
            <a:ext cx="2466340" cy="1841396"/>
          </a:xfrm>
          <a:custGeom>
            <a:avLst/>
            <a:gdLst/>
            <a:ahLst/>
            <a:cxnLst/>
            <a:rect l="l" t="t" r="r" b="b"/>
            <a:pathLst>
              <a:path w="2466340" h="1079500">
                <a:moveTo>
                  <a:pt x="2465831" y="0"/>
                </a:moveTo>
                <a:lnTo>
                  <a:pt x="0" y="0"/>
                </a:lnTo>
                <a:lnTo>
                  <a:pt x="0" y="1078991"/>
                </a:lnTo>
                <a:lnTo>
                  <a:pt x="2465831" y="1078991"/>
                </a:lnTo>
                <a:lnTo>
                  <a:pt x="2465831" y="0"/>
                </a:lnTo>
                <a:close/>
              </a:path>
            </a:pathLst>
          </a:custGeom>
          <a:solidFill>
            <a:srgbClr val="4AACC5"/>
          </a:solidFill>
          <a:ln w="285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pPr marL="91440" algn="ctr"/>
            <a:r>
              <a:rPr lang="en-US" sz="1400" b="1" dirty="0">
                <a:solidFill>
                  <a:schemeClr val="bg1"/>
                </a:solidFill>
              </a:rPr>
              <a:t>DASAR HUKUM </a:t>
            </a:r>
          </a:p>
          <a:p>
            <a:pPr marL="91440" algn="ctr"/>
            <a:r>
              <a:rPr lang="en-US" sz="1400" b="1" dirty="0">
                <a:solidFill>
                  <a:schemeClr val="bg1"/>
                </a:solidFill>
              </a:rPr>
              <a:t>PERUNTUKAN KAWASAN:</a:t>
            </a:r>
          </a:p>
          <a:p>
            <a:pPr algn="ctr"/>
            <a:endParaRPr lang="en-US" sz="800" dirty="0">
              <a:solidFill>
                <a:schemeClr val="bg1"/>
              </a:solidFill>
            </a:endParaRPr>
          </a:p>
          <a:p>
            <a:pPr marL="365760" indent="-171450">
              <a:buFont typeface="Wingdings" pitchFamily="2" charset="2"/>
              <a:buChar char="§"/>
            </a:pPr>
            <a:r>
              <a:rPr lang="en-US" sz="1200" b="1" dirty="0">
                <a:solidFill>
                  <a:schemeClr val="bg1"/>
                </a:solidFill>
              </a:rPr>
              <a:t>PP RIPIN</a:t>
            </a:r>
          </a:p>
          <a:p>
            <a:pPr marL="365760" indent="-171450">
              <a:buFont typeface="Wingdings" pitchFamily="2" charset="2"/>
              <a:buChar char="§"/>
            </a:pPr>
            <a:r>
              <a:rPr lang="en-US" sz="1200" b="1" dirty="0">
                <a:solidFill>
                  <a:schemeClr val="bg1"/>
                </a:solidFill>
              </a:rPr>
              <a:t>PERDA RPIP</a:t>
            </a:r>
          </a:p>
          <a:p>
            <a:pPr marL="365760" indent="-171450">
              <a:buFont typeface="Wingdings" pitchFamily="2" charset="2"/>
              <a:buChar char="§"/>
            </a:pPr>
            <a:r>
              <a:rPr lang="en-US" sz="1200" b="1" dirty="0">
                <a:solidFill>
                  <a:schemeClr val="bg1"/>
                </a:solidFill>
              </a:rPr>
              <a:t>PERDA RTRWP</a:t>
            </a:r>
          </a:p>
          <a:p>
            <a:pPr marL="365760" indent="-171450">
              <a:buFont typeface="Wingdings" pitchFamily="2" charset="2"/>
              <a:buChar char="§"/>
            </a:pPr>
            <a:r>
              <a:rPr lang="en-US" sz="1200" b="1" dirty="0">
                <a:solidFill>
                  <a:schemeClr val="bg1"/>
                </a:solidFill>
              </a:rPr>
              <a:t>PERDA RTRWK</a:t>
            </a:r>
          </a:p>
          <a:p>
            <a:pPr marL="365760" indent="-171450">
              <a:buFont typeface="Wingdings" pitchFamily="2" charset="2"/>
              <a:buChar char="§"/>
            </a:pPr>
            <a:r>
              <a:rPr lang="en-US" sz="1200" b="1" dirty="0" err="1">
                <a:solidFill>
                  <a:schemeClr val="bg1"/>
                </a:solidFill>
              </a:rPr>
              <a:t>Kep</a:t>
            </a:r>
            <a:r>
              <a:rPr lang="en-US" sz="1200" b="1" dirty="0">
                <a:solidFill>
                  <a:schemeClr val="bg1"/>
                </a:solidFill>
              </a:rPr>
              <a:t> </a:t>
            </a:r>
            <a:r>
              <a:rPr lang="en-US" sz="1200" b="1" dirty="0" err="1">
                <a:solidFill>
                  <a:schemeClr val="bg1"/>
                </a:solidFill>
              </a:rPr>
              <a:t>Menhub</a:t>
            </a:r>
            <a:r>
              <a:rPr lang="en-US" sz="1200" b="1" dirty="0">
                <a:solidFill>
                  <a:schemeClr val="bg1"/>
                </a:solidFill>
              </a:rPr>
              <a:t> 44/2020 </a:t>
            </a:r>
            <a:r>
              <a:rPr lang="en-US" sz="1200" b="1" dirty="0" err="1">
                <a:solidFill>
                  <a:schemeClr val="bg1"/>
                </a:solidFill>
              </a:rPr>
              <a:t>ttg</a:t>
            </a:r>
            <a:r>
              <a:rPr lang="en-US" sz="1200" b="1" dirty="0">
                <a:solidFill>
                  <a:schemeClr val="bg1"/>
                </a:solidFill>
              </a:rPr>
              <a:t> </a:t>
            </a:r>
          </a:p>
          <a:p>
            <a:pPr marL="194310"/>
            <a:r>
              <a:rPr lang="en-US" sz="1200" b="1" dirty="0">
                <a:solidFill>
                  <a:schemeClr val="bg1"/>
                </a:solidFill>
              </a:rPr>
              <a:t>   </a:t>
            </a:r>
            <a:r>
              <a:rPr lang="en-US" sz="1200" b="1" dirty="0" err="1">
                <a:solidFill>
                  <a:schemeClr val="bg1"/>
                </a:solidFill>
              </a:rPr>
              <a:t>Alur</a:t>
            </a:r>
            <a:r>
              <a:rPr lang="en-US" sz="1200" b="1" dirty="0">
                <a:solidFill>
                  <a:schemeClr val="bg1"/>
                </a:solidFill>
              </a:rPr>
              <a:t>  </a:t>
            </a:r>
            <a:r>
              <a:rPr lang="en-US" sz="1200" b="1" dirty="0" err="1">
                <a:solidFill>
                  <a:schemeClr val="bg1"/>
                </a:solidFill>
              </a:rPr>
              <a:t>Pelayaran</a:t>
            </a:r>
            <a:r>
              <a:rPr lang="en-US" sz="1200" b="1" dirty="0">
                <a:solidFill>
                  <a:schemeClr val="bg1"/>
                </a:solidFill>
              </a:rPr>
              <a:t> &amp; </a:t>
            </a:r>
            <a:r>
              <a:rPr lang="en-US" sz="1200" b="1" dirty="0" err="1">
                <a:solidFill>
                  <a:schemeClr val="bg1"/>
                </a:solidFill>
              </a:rPr>
              <a:t>Pelabuhan</a:t>
            </a:r>
            <a:r>
              <a:rPr lang="en-US" sz="1200" b="1" dirty="0">
                <a:solidFill>
                  <a:schemeClr val="bg1"/>
                </a:solidFill>
              </a:rPr>
              <a:t> </a:t>
            </a:r>
            <a:endParaRPr sz="1200" b="1" dirty="0">
              <a:solidFill>
                <a:schemeClr val="bg1"/>
              </a:solidFill>
            </a:endParaRPr>
          </a:p>
        </p:txBody>
      </p:sp>
      <p:sp>
        <p:nvSpPr>
          <p:cNvPr id="33" name="object 9"/>
          <p:cNvSpPr/>
          <p:nvPr/>
        </p:nvSpPr>
        <p:spPr>
          <a:xfrm>
            <a:off x="6825208" y="953542"/>
            <a:ext cx="2466340" cy="2115418"/>
          </a:xfrm>
          <a:custGeom>
            <a:avLst/>
            <a:gdLst/>
            <a:ahLst/>
            <a:cxnLst/>
            <a:rect l="l" t="t" r="r" b="b"/>
            <a:pathLst>
              <a:path w="2466340" h="1079500">
                <a:moveTo>
                  <a:pt x="2465831" y="0"/>
                </a:moveTo>
                <a:lnTo>
                  <a:pt x="0" y="0"/>
                </a:lnTo>
                <a:lnTo>
                  <a:pt x="0" y="1078991"/>
                </a:lnTo>
                <a:lnTo>
                  <a:pt x="2465831" y="1078991"/>
                </a:lnTo>
                <a:lnTo>
                  <a:pt x="2465831" y="0"/>
                </a:lnTo>
                <a:close/>
              </a:path>
            </a:pathLst>
          </a:custGeom>
          <a:solidFill>
            <a:srgbClr val="92D050"/>
          </a:solidFill>
          <a:ln w="285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pPr marL="91440" algn="ctr"/>
            <a:r>
              <a:rPr lang="en-US" sz="1400" b="1" dirty="0">
                <a:solidFill>
                  <a:schemeClr val="bg1"/>
                </a:solidFill>
              </a:rPr>
              <a:t>INFRASTRUKTUR </a:t>
            </a:r>
          </a:p>
          <a:p>
            <a:pPr marL="91440" algn="ctr"/>
            <a:r>
              <a:rPr lang="en-US" sz="1400" b="1" dirty="0">
                <a:solidFill>
                  <a:schemeClr val="bg1"/>
                </a:solidFill>
              </a:rPr>
              <a:t>EKSISTING:</a:t>
            </a:r>
          </a:p>
          <a:p>
            <a:pPr algn="ctr"/>
            <a:endParaRPr lang="en-US" sz="800" dirty="0">
              <a:solidFill>
                <a:schemeClr val="bg1"/>
              </a:solidFill>
            </a:endParaRPr>
          </a:p>
          <a:p>
            <a:pPr marL="274320" indent="-171450">
              <a:buFont typeface="Arial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</a:rPr>
              <a:t>JL PENGHUBUNG BOLK I KE </a:t>
            </a:r>
          </a:p>
          <a:p>
            <a:pPr marL="102870"/>
            <a:r>
              <a:rPr lang="en-US" sz="1100" b="1" dirty="0">
                <a:solidFill>
                  <a:schemeClr val="bg1"/>
                </a:solidFill>
              </a:rPr>
              <a:t>   BLOK II</a:t>
            </a:r>
          </a:p>
          <a:p>
            <a:pPr marL="274320" indent="-171450">
              <a:buFont typeface="Arial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</a:rPr>
              <a:t>JL PENGHUBUNG BLOK II KE </a:t>
            </a:r>
          </a:p>
          <a:p>
            <a:pPr marL="102870"/>
            <a:r>
              <a:rPr lang="en-US" sz="1100" b="1" dirty="0">
                <a:solidFill>
                  <a:schemeClr val="bg1"/>
                </a:solidFill>
              </a:rPr>
              <a:t>   PELABUHAN EKSIM</a:t>
            </a:r>
          </a:p>
          <a:p>
            <a:pPr marL="274320" indent="-171450">
              <a:buFont typeface="Arial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</a:rPr>
              <a:t>JETI PELABUHAN EKSIM 40.000 DWT</a:t>
            </a:r>
          </a:p>
          <a:p>
            <a:pPr marL="274320" indent="-171450">
              <a:buFont typeface="Arial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</a:rPr>
              <a:t>JARINGAN LISTRIK</a:t>
            </a:r>
          </a:p>
          <a:p>
            <a:pPr marL="274320" indent="-171450">
              <a:buFont typeface="Arial" pitchFamily="34" charset="0"/>
              <a:buChar char="•"/>
            </a:pPr>
            <a:r>
              <a:rPr lang="en-US" sz="1100" b="1" dirty="0" err="1">
                <a:solidFill>
                  <a:schemeClr val="bg1"/>
                </a:solidFill>
              </a:rPr>
              <a:t>Bandara</a:t>
            </a:r>
            <a:r>
              <a:rPr lang="en-US" sz="1100" b="1" dirty="0">
                <a:solidFill>
                  <a:schemeClr val="bg1"/>
                </a:solidFill>
              </a:rPr>
              <a:t> Runway 2.250 m </a:t>
            </a:r>
          </a:p>
          <a:p>
            <a:pPr marL="102870"/>
            <a:r>
              <a:rPr lang="en-US" sz="1100" b="1" dirty="0">
                <a:solidFill>
                  <a:schemeClr val="bg1"/>
                </a:solidFill>
              </a:rPr>
              <a:t>   (boing 737)</a:t>
            </a:r>
          </a:p>
        </p:txBody>
      </p:sp>
      <p:sp>
        <p:nvSpPr>
          <p:cNvPr id="34" name="object 9"/>
          <p:cNvSpPr/>
          <p:nvPr/>
        </p:nvSpPr>
        <p:spPr>
          <a:xfrm>
            <a:off x="4276848" y="2595716"/>
            <a:ext cx="2260329" cy="1337340"/>
          </a:xfrm>
          <a:custGeom>
            <a:avLst/>
            <a:gdLst/>
            <a:ahLst/>
            <a:cxnLst/>
            <a:rect l="l" t="t" r="r" b="b"/>
            <a:pathLst>
              <a:path w="2466340" h="1079500">
                <a:moveTo>
                  <a:pt x="2465831" y="0"/>
                </a:moveTo>
                <a:lnTo>
                  <a:pt x="0" y="0"/>
                </a:lnTo>
                <a:lnTo>
                  <a:pt x="0" y="1078991"/>
                </a:lnTo>
                <a:lnTo>
                  <a:pt x="2465831" y="1078991"/>
                </a:lnTo>
                <a:lnTo>
                  <a:pt x="2465831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pPr marL="91440" algn="ctr"/>
            <a:r>
              <a:rPr lang="en-US" sz="1400" b="1" dirty="0"/>
              <a:t>DOKUMEN</a:t>
            </a:r>
          </a:p>
          <a:p>
            <a:pPr marL="91440" algn="ctr"/>
            <a:r>
              <a:rPr lang="en-US" sz="1400" b="1" dirty="0"/>
              <a:t>PERENCANAAN:</a:t>
            </a:r>
          </a:p>
          <a:p>
            <a:pPr algn="ctr"/>
            <a:endParaRPr lang="en-US" sz="800" b="1" dirty="0"/>
          </a:p>
          <a:p>
            <a:pPr marL="365760" indent="-171450">
              <a:buFont typeface="Arial" pitchFamily="34" charset="0"/>
              <a:buChar char="•"/>
            </a:pPr>
            <a:r>
              <a:rPr lang="en-US" sz="1200" b="1" dirty="0"/>
              <a:t>MP KI</a:t>
            </a:r>
          </a:p>
          <a:p>
            <a:pPr marL="365760" indent="-171450">
              <a:buFont typeface="Arial" pitchFamily="34" charset="0"/>
              <a:buChar char="•"/>
            </a:pPr>
            <a:r>
              <a:rPr lang="en-US" sz="1200" b="1" dirty="0"/>
              <a:t>RDTRK KIB</a:t>
            </a:r>
          </a:p>
          <a:p>
            <a:pPr marL="365760" indent="-171450">
              <a:buFont typeface="Arial" pitchFamily="34" charset="0"/>
              <a:buChar char="•"/>
            </a:pPr>
            <a:r>
              <a:rPr lang="en-US" sz="1200" b="1" dirty="0"/>
              <a:t>AMDAL KIB</a:t>
            </a:r>
          </a:p>
          <a:p>
            <a:pPr marL="365760" indent="-171450">
              <a:buFont typeface="Arial" pitchFamily="34" charset="0"/>
              <a:buChar char="•"/>
            </a:pPr>
            <a:r>
              <a:rPr lang="en-US" sz="1200" b="1" dirty="0"/>
              <a:t>DED JALAN BLOK I  </a:t>
            </a:r>
            <a:endParaRPr sz="1200" b="1" dirty="0"/>
          </a:p>
        </p:txBody>
      </p:sp>
      <p:sp>
        <p:nvSpPr>
          <p:cNvPr id="35" name="object 9"/>
          <p:cNvSpPr/>
          <p:nvPr/>
        </p:nvSpPr>
        <p:spPr>
          <a:xfrm>
            <a:off x="6609184" y="3140968"/>
            <a:ext cx="2915817" cy="2952328"/>
          </a:xfrm>
          <a:custGeom>
            <a:avLst/>
            <a:gdLst/>
            <a:ahLst/>
            <a:cxnLst/>
            <a:rect l="l" t="t" r="r" b="b"/>
            <a:pathLst>
              <a:path w="2466340" h="1079500">
                <a:moveTo>
                  <a:pt x="2465831" y="0"/>
                </a:moveTo>
                <a:lnTo>
                  <a:pt x="0" y="0"/>
                </a:lnTo>
                <a:lnTo>
                  <a:pt x="0" y="1078991"/>
                </a:lnTo>
                <a:lnTo>
                  <a:pt x="2465831" y="1078991"/>
                </a:lnTo>
                <a:lnTo>
                  <a:pt x="2465831" y="0"/>
                </a:lnTo>
                <a:close/>
              </a:path>
            </a:pathLst>
          </a:custGeom>
          <a:solidFill>
            <a:srgbClr val="FFC000"/>
          </a:solidFill>
          <a:ln w="285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pPr marL="91440" algn="ctr"/>
            <a:r>
              <a:rPr lang="en-US" sz="1400" dirty="0"/>
              <a:t>HAMBATAN </a:t>
            </a:r>
          </a:p>
          <a:p>
            <a:pPr algn="ctr"/>
            <a:r>
              <a:rPr lang="en-US" sz="1400" dirty="0"/>
              <a:t>PENGEMBANGAN KAWASAN</a:t>
            </a:r>
            <a:r>
              <a:rPr lang="en-US" sz="1400" dirty="0">
                <a:solidFill>
                  <a:schemeClr val="bg1"/>
                </a:solidFill>
              </a:rPr>
              <a:t>:</a:t>
            </a:r>
          </a:p>
          <a:p>
            <a:pPr algn="ctr"/>
            <a:endParaRPr lang="en-US" sz="800" dirty="0">
              <a:solidFill>
                <a:schemeClr val="bg1"/>
              </a:solidFill>
            </a:endParaRPr>
          </a:p>
          <a:p>
            <a:pPr marL="182880" indent="-91440">
              <a:buFont typeface="Arial" pitchFamily="34" charset="0"/>
              <a:buChar char="•"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515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persil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lahan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Blok I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dimanfaat</a:t>
            </a:r>
            <a:endParaRPr lang="en-US" sz="1400" dirty="0">
              <a:latin typeface="Arial" pitchFamily="34" charset="0"/>
              <a:cs typeface="Arial" pitchFamily="34" charset="0"/>
            </a:endParaRPr>
          </a:p>
          <a:p>
            <a:pPr marL="91440"/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kan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masyarakat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belum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dibayar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tali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 </a:t>
            </a:r>
          </a:p>
          <a:p>
            <a:pPr marL="91440"/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asih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meski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2018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sudah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ada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data </a:t>
            </a:r>
          </a:p>
          <a:p>
            <a:pPr marL="91440"/>
            <a:r>
              <a:rPr lang="en-US" sz="1400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Apraisal</a:t>
            </a:r>
            <a:endParaRPr lang="en-US" sz="1400" dirty="0">
              <a:latin typeface="Arial" pitchFamily="34" charset="0"/>
              <a:cs typeface="Arial" pitchFamily="34" charset="0"/>
            </a:endParaRPr>
          </a:p>
          <a:p>
            <a:pPr marL="182880" indent="-91440">
              <a:buFont typeface="Arial" pitchFamily="34" charset="0"/>
              <a:buChar char="•"/>
            </a:pPr>
            <a:r>
              <a:rPr lang="en-US" sz="1400" dirty="0" err="1">
                <a:latin typeface="Arial" pitchFamily="34" charset="0"/>
                <a:cs typeface="Arial" pitchFamily="34" charset="0"/>
              </a:rPr>
              <a:t>Sbg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lahan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proses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perubahan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 </a:t>
            </a:r>
          </a:p>
          <a:p>
            <a:pPr marL="91440"/>
            <a:r>
              <a:rPr lang="en-US" sz="1400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fungsi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kawasan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hutan</a:t>
            </a:r>
            <a:endParaRPr lang="en-US" sz="1400" dirty="0">
              <a:latin typeface="Arial" pitchFamily="34" charset="0"/>
              <a:cs typeface="Arial" pitchFamily="34" charset="0"/>
            </a:endParaRPr>
          </a:p>
          <a:p>
            <a:pPr marL="182880" indent="-91440">
              <a:buFont typeface="Arial" pitchFamily="34" charset="0"/>
              <a:buChar char="•"/>
            </a:pPr>
            <a:r>
              <a:rPr lang="en-US" sz="1400" dirty="0" err="1">
                <a:latin typeface="Arial" pitchFamily="34" charset="0"/>
                <a:cs typeface="Arial" pitchFamily="34" charset="0"/>
              </a:rPr>
              <a:t>Belum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ada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kebijakan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pengerukan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alur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selat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Pulau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Laut</a:t>
            </a:r>
            <a:endParaRPr lang="en-US" sz="1400" dirty="0">
              <a:latin typeface="Arial" pitchFamily="34" charset="0"/>
              <a:cs typeface="Arial" pitchFamily="34" charset="0"/>
            </a:endParaRPr>
          </a:p>
          <a:p>
            <a:pPr marL="182880" indent="-91440">
              <a:buFont typeface="Arial" pitchFamily="34" charset="0"/>
              <a:buChar char="•"/>
            </a:pPr>
            <a:r>
              <a:rPr lang="en-US" sz="1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Roh</a:t>
            </a:r>
            <a:r>
              <a:rPr lang="en-US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sukses</a:t>
            </a:r>
            <a:r>
              <a:rPr lang="en-US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KIB &amp; KEK MP </a:t>
            </a:r>
          </a:p>
          <a:p>
            <a:pPr marL="91440"/>
            <a:r>
              <a:rPr lang="en-US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1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kapal</a:t>
            </a:r>
            <a:r>
              <a:rPr lang="en-US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Eksim</a:t>
            </a:r>
            <a:r>
              <a:rPr lang="en-US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40.000 DWT </a:t>
            </a:r>
            <a:r>
              <a:rPr lang="en-US" sz="1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bisa</a:t>
            </a:r>
            <a:r>
              <a:rPr lang="en-US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91440"/>
            <a:r>
              <a:rPr lang="en-US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1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sandar</a:t>
            </a:r>
            <a:endParaRPr lang="en-US" sz="1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object 9"/>
          <p:cNvSpPr/>
          <p:nvPr/>
        </p:nvSpPr>
        <p:spPr>
          <a:xfrm>
            <a:off x="3956489" y="4041068"/>
            <a:ext cx="2580686" cy="2052228"/>
          </a:xfrm>
          <a:custGeom>
            <a:avLst/>
            <a:gdLst/>
            <a:ahLst/>
            <a:cxnLst/>
            <a:rect l="l" t="t" r="r" b="b"/>
            <a:pathLst>
              <a:path w="2466340" h="1079500">
                <a:moveTo>
                  <a:pt x="2465831" y="0"/>
                </a:moveTo>
                <a:lnTo>
                  <a:pt x="0" y="0"/>
                </a:lnTo>
                <a:lnTo>
                  <a:pt x="0" y="1078991"/>
                </a:lnTo>
                <a:lnTo>
                  <a:pt x="2465831" y="1078991"/>
                </a:lnTo>
                <a:lnTo>
                  <a:pt x="2465831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pPr algn="ctr"/>
            <a:r>
              <a:rPr lang="en-US" sz="1400" b="1" dirty="0"/>
              <a:t>INDUSTRI EKSISTING</a:t>
            </a:r>
          </a:p>
          <a:p>
            <a:pPr algn="ctr"/>
            <a:r>
              <a:rPr lang="en-US" sz="1400" b="1" dirty="0"/>
              <a:t>(Ton/</a:t>
            </a:r>
            <a:r>
              <a:rPr lang="en-US" sz="1400" b="1" dirty="0" err="1"/>
              <a:t>Bulan</a:t>
            </a:r>
            <a:r>
              <a:rPr lang="en-US" sz="1400" b="1" dirty="0"/>
              <a:t>):</a:t>
            </a:r>
          </a:p>
          <a:p>
            <a:pPr marL="365760" indent="-182880">
              <a:buFont typeface="Arial" pitchFamily="34" charset="0"/>
              <a:buChar char="•"/>
            </a:pPr>
            <a:r>
              <a:rPr lang="en-US" sz="1400" b="1" dirty="0"/>
              <a:t>WOOD PILET 2000 </a:t>
            </a:r>
          </a:p>
          <a:p>
            <a:pPr marL="365760" indent="-182880">
              <a:buFont typeface="Arial" pitchFamily="34" charset="0"/>
              <a:buChar char="•"/>
            </a:pPr>
            <a:r>
              <a:rPr lang="en-US" sz="1400" b="1" dirty="0"/>
              <a:t>KARET SIR 20 3000</a:t>
            </a:r>
          </a:p>
          <a:p>
            <a:pPr marL="365760" indent="-182880">
              <a:buFont typeface="Arial" pitchFamily="34" charset="0"/>
              <a:buChar char="•"/>
            </a:pPr>
            <a:r>
              <a:rPr lang="en-US" sz="1400" b="1" dirty="0"/>
              <a:t>CIP RUMPUT LAUT 1000 </a:t>
            </a:r>
          </a:p>
          <a:p>
            <a:pPr marL="365760" indent="-182880">
              <a:buFont typeface="Arial" pitchFamily="34" charset="0"/>
              <a:buChar char="•"/>
            </a:pPr>
            <a:r>
              <a:rPr lang="en-US" sz="1400" b="1" dirty="0"/>
              <a:t>BETON PRACETAK</a:t>
            </a:r>
          </a:p>
          <a:p>
            <a:pPr marL="365760" indent="-182880">
              <a:buFont typeface="Arial" pitchFamily="34" charset="0"/>
              <a:buChar char="•"/>
            </a:pPr>
            <a:r>
              <a:rPr lang="en-US" sz="1400" b="1" dirty="0"/>
              <a:t>AMP</a:t>
            </a:r>
          </a:p>
          <a:p>
            <a:pPr marL="365760" indent="-182880">
              <a:buFont typeface="Arial" pitchFamily="34" charset="0"/>
              <a:buChar char="•"/>
            </a:pPr>
            <a:r>
              <a:rPr lang="en-US" sz="1400" b="1" dirty="0"/>
              <a:t>Solar B30 2000 T/</a:t>
            </a:r>
            <a:r>
              <a:rPr lang="en-US" sz="1400" b="1" dirty="0" err="1"/>
              <a:t>Hari</a:t>
            </a:r>
            <a:endParaRPr lang="en-US" sz="1400" b="1" dirty="0"/>
          </a:p>
          <a:p>
            <a:pPr algn="ctr"/>
            <a:endParaRPr lang="en-US" sz="800" b="1" dirty="0"/>
          </a:p>
        </p:txBody>
      </p:sp>
      <p:sp>
        <p:nvSpPr>
          <p:cNvPr id="42" name="object 9"/>
          <p:cNvSpPr/>
          <p:nvPr/>
        </p:nvSpPr>
        <p:spPr>
          <a:xfrm>
            <a:off x="1900584" y="651501"/>
            <a:ext cx="2260329" cy="738069"/>
          </a:xfrm>
          <a:custGeom>
            <a:avLst/>
            <a:gdLst/>
            <a:ahLst/>
            <a:cxnLst/>
            <a:rect l="l" t="t" r="r" b="b"/>
            <a:pathLst>
              <a:path w="2466340" h="1079500">
                <a:moveTo>
                  <a:pt x="2465831" y="0"/>
                </a:moveTo>
                <a:lnTo>
                  <a:pt x="0" y="0"/>
                </a:lnTo>
                <a:lnTo>
                  <a:pt x="0" y="1078991"/>
                </a:lnTo>
                <a:lnTo>
                  <a:pt x="2465831" y="1078991"/>
                </a:lnTo>
                <a:lnTo>
                  <a:pt x="2465831" y="0"/>
                </a:lnTo>
                <a:close/>
              </a:path>
            </a:pathLst>
          </a:custGeom>
          <a:solidFill>
            <a:srgbClr val="CAEE16"/>
          </a:solidFill>
          <a:ln w="285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pPr marL="91440" algn="ctr"/>
            <a:r>
              <a:rPr lang="en-US" sz="1400" b="1" dirty="0"/>
              <a:t>PENGELOLA KAWASAN:</a:t>
            </a:r>
          </a:p>
          <a:p>
            <a:pPr algn="ctr"/>
            <a:endParaRPr lang="en-US" sz="800" b="1" dirty="0"/>
          </a:p>
          <a:p>
            <a:pPr marL="194310" algn="ctr"/>
            <a:r>
              <a:rPr lang="en-US" sz="2400" b="1" dirty="0"/>
              <a:t>PT. JMI</a:t>
            </a:r>
            <a:endParaRPr sz="2400" b="1" dirty="0"/>
          </a:p>
        </p:txBody>
      </p:sp>
      <p:grpSp>
        <p:nvGrpSpPr>
          <p:cNvPr id="44" name="Group 43"/>
          <p:cNvGrpSpPr/>
          <p:nvPr/>
        </p:nvGrpSpPr>
        <p:grpSpPr>
          <a:xfrm>
            <a:off x="2090748" y="1539548"/>
            <a:ext cx="2142172" cy="1097364"/>
            <a:chOff x="1804632" y="1525900"/>
            <a:chExt cx="2142172" cy="1097364"/>
          </a:xfrm>
        </p:grpSpPr>
        <p:sp>
          <p:nvSpPr>
            <p:cNvPr id="17" name="object 98"/>
            <p:cNvSpPr/>
            <p:nvPr/>
          </p:nvSpPr>
          <p:spPr>
            <a:xfrm>
              <a:off x="1853848" y="1575448"/>
              <a:ext cx="2041999" cy="1020268"/>
            </a:xfrm>
            <a:custGeom>
              <a:avLst/>
              <a:gdLst/>
              <a:ahLst/>
              <a:cxnLst/>
              <a:rect l="l" t="t" r="r" b="b"/>
              <a:pathLst>
                <a:path w="1320164" h="1318260">
                  <a:moveTo>
                    <a:pt x="659892" y="0"/>
                  </a:moveTo>
                  <a:lnTo>
                    <a:pt x="612764" y="1655"/>
                  </a:lnTo>
                  <a:lnTo>
                    <a:pt x="566531" y="6546"/>
                  </a:lnTo>
                  <a:lnTo>
                    <a:pt x="521305" y="14562"/>
                  </a:lnTo>
                  <a:lnTo>
                    <a:pt x="477196" y="25590"/>
                  </a:lnTo>
                  <a:lnTo>
                    <a:pt x="434316" y="39520"/>
                  </a:lnTo>
                  <a:lnTo>
                    <a:pt x="392777" y="56239"/>
                  </a:lnTo>
                  <a:lnTo>
                    <a:pt x="352692" y="75636"/>
                  </a:lnTo>
                  <a:lnTo>
                    <a:pt x="314170" y="97600"/>
                  </a:lnTo>
                  <a:lnTo>
                    <a:pt x="277324" y="122018"/>
                  </a:lnTo>
                  <a:lnTo>
                    <a:pt x="242267" y="148780"/>
                  </a:lnTo>
                  <a:lnTo>
                    <a:pt x="209108" y="177773"/>
                  </a:lnTo>
                  <a:lnTo>
                    <a:pt x="177961" y="208886"/>
                  </a:lnTo>
                  <a:lnTo>
                    <a:pt x="148936" y="242007"/>
                  </a:lnTo>
                  <a:lnTo>
                    <a:pt x="122145" y="277026"/>
                  </a:lnTo>
                  <a:lnTo>
                    <a:pt x="97701" y="313829"/>
                  </a:lnTo>
                  <a:lnTo>
                    <a:pt x="75714" y="352306"/>
                  </a:lnTo>
                  <a:lnTo>
                    <a:pt x="56296" y="392345"/>
                  </a:lnTo>
                  <a:lnTo>
                    <a:pt x="39560" y="433834"/>
                  </a:lnTo>
                  <a:lnTo>
                    <a:pt x="25616" y="476662"/>
                  </a:lnTo>
                  <a:lnTo>
                    <a:pt x="14576" y="520717"/>
                  </a:lnTo>
                  <a:lnTo>
                    <a:pt x="6552" y="565888"/>
                  </a:lnTo>
                  <a:lnTo>
                    <a:pt x="1656" y="612063"/>
                  </a:lnTo>
                  <a:lnTo>
                    <a:pt x="0" y="659129"/>
                  </a:lnTo>
                  <a:lnTo>
                    <a:pt x="1656" y="706196"/>
                  </a:lnTo>
                  <a:lnTo>
                    <a:pt x="6552" y="752371"/>
                  </a:lnTo>
                  <a:lnTo>
                    <a:pt x="14576" y="797542"/>
                  </a:lnTo>
                  <a:lnTo>
                    <a:pt x="25616" y="841597"/>
                  </a:lnTo>
                  <a:lnTo>
                    <a:pt x="39560" y="884425"/>
                  </a:lnTo>
                  <a:lnTo>
                    <a:pt x="56296" y="925914"/>
                  </a:lnTo>
                  <a:lnTo>
                    <a:pt x="75714" y="965953"/>
                  </a:lnTo>
                  <a:lnTo>
                    <a:pt x="97701" y="1004430"/>
                  </a:lnTo>
                  <a:lnTo>
                    <a:pt x="122145" y="1041233"/>
                  </a:lnTo>
                  <a:lnTo>
                    <a:pt x="148936" y="1076252"/>
                  </a:lnTo>
                  <a:lnTo>
                    <a:pt x="177961" y="1109373"/>
                  </a:lnTo>
                  <a:lnTo>
                    <a:pt x="209108" y="1140486"/>
                  </a:lnTo>
                  <a:lnTo>
                    <a:pt x="242267" y="1169479"/>
                  </a:lnTo>
                  <a:lnTo>
                    <a:pt x="277324" y="1196241"/>
                  </a:lnTo>
                  <a:lnTo>
                    <a:pt x="314170" y="1220659"/>
                  </a:lnTo>
                  <a:lnTo>
                    <a:pt x="352692" y="1242623"/>
                  </a:lnTo>
                  <a:lnTo>
                    <a:pt x="392777" y="1262020"/>
                  </a:lnTo>
                  <a:lnTo>
                    <a:pt x="434316" y="1278739"/>
                  </a:lnTo>
                  <a:lnTo>
                    <a:pt x="477196" y="1292669"/>
                  </a:lnTo>
                  <a:lnTo>
                    <a:pt x="521305" y="1303697"/>
                  </a:lnTo>
                  <a:lnTo>
                    <a:pt x="566531" y="1311713"/>
                  </a:lnTo>
                  <a:lnTo>
                    <a:pt x="612764" y="1316604"/>
                  </a:lnTo>
                  <a:lnTo>
                    <a:pt x="659892" y="1318260"/>
                  </a:lnTo>
                  <a:lnTo>
                    <a:pt x="707023" y="1316604"/>
                  </a:lnTo>
                  <a:lnTo>
                    <a:pt x="753260" y="1311713"/>
                  </a:lnTo>
                  <a:lnTo>
                    <a:pt x="798490" y="1303697"/>
                  </a:lnTo>
                  <a:lnTo>
                    <a:pt x="842601" y="1292669"/>
                  </a:lnTo>
                  <a:lnTo>
                    <a:pt x="885482" y="1278739"/>
                  </a:lnTo>
                  <a:lnTo>
                    <a:pt x="927022" y="1262020"/>
                  </a:lnTo>
                  <a:lnTo>
                    <a:pt x="967108" y="1242623"/>
                  </a:lnTo>
                  <a:lnTo>
                    <a:pt x="1005630" y="1220659"/>
                  </a:lnTo>
                  <a:lnTo>
                    <a:pt x="1042475" y="1196241"/>
                  </a:lnTo>
                  <a:lnTo>
                    <a:pt x="1077532" y="1169479"/>
                  </a:lnTo>
                  <a:lnTo>
                    <a:pt x="1110690" y="1140486"/>
                  </a:lnTo>
                  <a:lnTo>
                    <a:pt x="1141836" y="1109373"/>
                  </a:lnTo>
                  <a:lnTo>
                    <a:pt x="1170859" y="1076252"/>
                  </a:lnTo>
                  <a:lnTo>
                    <a:pt x="1197648" y="1041233"/>
                  </a:lnTo>
                  <a:lnTo>
                    <a:pt x="1222091" y="1004430"/>
                  </a:lnTo>
                  <a:lnTo>
                    <a:pt x="1244076" y="965953"/>
                  </a:lnTo>
                  <a:lnTo>
                    <a:pt x="1263492" y="925914"/>
                  </a:lnTo>
                  <a:lnTo>
                    <a:pt x="1280227" y="884425"/>
                  </a:lnTo>
                  <a:lnTo>
                    <a:pt x="1294170" y="841597"/>
                  </a:lnTo>
                  <a:lnTo>
                    <a:pt x="1305208" y="797542"/>
                  </a:lnTo>
                  <a:lnTo>
                    <a:pt x="1313231" y="752371"/>
                  </a:lnTo>
                  <a:lnTo>
                    <a:pt x="1318127" y="706196"/>
                  </a:lnTo>
                  <a:lnTo>
                    <a:pt x="1319783" y="659129"/>
                  </a:lnTo>
                  <a:lnTo>
                    <a:pt x="1318127" y="612063"/>
                  </a:lnTo>
                  <a:lnTo>
                    <a:pt x="1313231" y="565888"/>
                  </a:lnTo>
                  <a:lnTo>
                    <a:pt x="1305208" y="520717"/>
                  </a:lnTo>
                  <a:lnTo>
                    <a:pt x="1294170" y="476662"/>
                  </a:lnTo>
                  <a:lnTo>
                    <a:pt x="1280227" y="433834"/>
                  </a:lnTo>
                  <a:lnTo>
                    <a:pt x="1263492" y="392345"/>
                  </a:lnTo>
                  <a:lnTo>
                    <a:pt x="1244076" y="352306"/>
                  </a:lnTo>
                  <a:lnTo>
                    <a:pt x="1222091" y="313829"/>
                  </a:lnTo>
                  <a:lnTo>
                    <a:pt x="1197648" y="277026"/>
                  </a:lnTo>
                  <a:lnTo>
                    <a:pt x="1170859" y="242007"/>
                  </a:lnTo>
                  <a:lnTo>
                    <a:pt x="1141836" y="208886"/>
                  </a:lnTo>
                  <a:lnTo>
                    <a:pt x="1110690" y="177773"/>
                  </a:lnTo>
                  <a:lnTo>
                    <a:pt x="1077532" y="148780"/>
                  </a:lnTo>
                  <a:lnTo>
                    <a:pt x="1042475" y="122018"/>
                  </a:lnTo>
                  <a:lnTo>
                    <a:pt x="1005630" y="97600"/>
                  </a:lnTo>
                  <a:lnTo>
                    <a:pt x="967108" y="75636"/>
                  </a:lnTo>
                  <a:lnTo>
                    <a:pt x="927022" y="56239"/>
                  </a:lnTo>
                  <a:lnTo>
                    <a:pt x="885482" y="39520"/>
                  </a:lnTo>
                  <a:lnTo>
                    <a:pt x="842601" y="25590"/>
                  </a:lnTo>
                  <a:lnTo>
                    <a:pt x="798490" y="14562"/>
                  </a:lnTo>
                  <a:lnTo>
                    <a:pt x="753260" y="6546"/>
                  </a:lnTo>
                  <a:lnTo>
                    <a:pt x="707023" y="1655"/>
                  </a:lnTo>
                  <a:lnTo>
                    <a:pt x="659892" y="0"/>
                  </a:lnTo>
                  <a:close/>
                </a:path>
              </a:pathLst>
            </a:custGeom>
            <a:solidFill>
              <a:srgbClr val="B8D433">
                <a:alpha val="6392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02"/>
            <p:cNvSpPr/>
            <p:nvPr/>
          </p:nvSpPr>
          <p:spPr>
            <a:xfrm>
              <a:off x="1804632" y="1525900"/>
              <a:ext cx="2142172" cy="1097364"/>
            </a:xfrm>
            <a:custGeom>
              <a:avLst/>
              <a:gdLst/>
              <a:ahLst/>
              <a:cxnLst/>
              <a:rect l="l" t="t" r="r" b="b"/>
              <a:pathLst>
                <a:path w="1499870" h="1498600">
                  <a:moveTo>
                    <a:pt x="0" y="749045"/>
                  </a:moveTo>
                  <a:lnTo>
                    <a:pt x="1475" y="701680"/>
                  </a:lnTo>
                  <a:lnTo>
                    <a:pt x="5842" y="655096"/>
                  </a:lnTo>
                  <a:lnTo>
                    <a:pt x="13012" y="609382"/>
                  </a:lnTo>
                  <a:lnTo>
                    <a:pt x="22899" y="564627"/>
                  </a:lnTo>
                  <a:lnTo>
                    <a:pt x="35414" y="520916"/>
                  </a:lnTo>
                  <a:lnTo>
                    <a:pt x="50470" y="478339"/>
                  </a:lnTo>
                  <a:lnTo>
                    <a:pt x="67978" y="436983"/>
                  </a:lnTo>
                  <a:lnTo>
                    <a:pt x="87851" y="396936"/>
                  </a:lnTo>
                  <a:lnTo>
                    <a:pt x="110001" y="358286"/>
                  </a:lnTo>
                  <a:lnTo>
                    <a:pt x="134340" y="321120"/>
                  </a:lnTo>
                  <a:lnTo>
                    <a:pt x="160780" y="285527"/>
                  </a:lnTo>
                  <a:lnTo>
                    <a:pt x="189233" y="251593"/>
                  </a:lnTo>
                  <a:lnTo>
                    <a:pt x="219613" y="219408"/>
                  </a:lnTo>
                  <a:lnTo>
                    <a:pt x="251830" y="189058"/>
                  </a:lnTo>
                  <a:lnTo>
                    <a:pt x="285796" y="160632"/>
                  </a:lnTo>
                  <a:lnTo>
                    <a:pt x="321425" y="134217"/>
                  </a:lnTo>
                  <a:lnTo>
                    <a:pt x="358629" y="109901"/>
                  </a:lnTo>
                  <a:lnTo>
                    <a:pt x="397318" y="87771"/>
                  </a:lnTo>
                  <a:lnTo>
                    <a:pt x="437407" y="67917"/>
                  </a:lnTo>
                  <a:lnTo>
                    <a:pt x="478806" y="50425"/>
                  </a:lnTo>
                  <a:lnTo>
                    <a:pt x="521428" y="35383"/>
                  </a:lnTo>
                  <a:lnTo>
                    <a:pt x="565185" y="22879"/>
                  </a:lnTo>
                  <a:lnTo>
                    <a:pt x="609989" y="13001"/>
                  </a:lnTo>
                  <a:lnTo>
                    <a:pt x="655753" y="5836"/>
                  </a:lnTo>
                  <a:lnTo>
                    <a:pt x="702388" y="1473"/>
                  </a:lnTo>
                  <a:lnTo>
                    <a:pt x="749808" y="0"/>
                  </a:lnTo>
                  <a:lnTo>
                    <a:pt x="797231" y="1473"/>
                  </a:lnTo>
                  <a:lnTo>
                    <a:pt x="843870" y="5836"/>
                  </a:lnTo>
                  <a:lnTo>
                    <a:pt x="889636" y="13001"/>
                  </a:lnTo>
                  <a:lnTo>
                    <a:pt x="934443" y="22879"/>
                  </a:lnTo>
                  <a:lnTo>
                    <a:pt x="978202" y="35383"/>
                  </a:lnTo>
                  <a:lnTo>
                    <a:pt x="1020825" y="50425"/>
                  </a:lnTo>
                  <a:lnTo>
                    <a:pt x="1062225" y="67917"/>
                  </a:lnTo>
                  <a:lnTo>
                    <a:pt x="1102313" y="87771"/>
                  </a:lnTo>
                  <a:lnTo>
                    <a:pt x="1141003" y="109901"/>
                  </a:lnTo>
                  <a:lnTo>
                    <a:pt x="1178206" y="134217"/>
                  </a:lnTo>
                  <a:lnTo>
                    <a:pt x="1213835" y="160632"/>
                  </a:lnTo>
                  <a:lnTo>
                    <a:pt x="1247801" y="189058"/>
                  </a:lnTo>
                  <a:lnTo>
                    <a:pt x="1280017" y="219408"/>
                  </a:lnTo>
                  <a:lnTo>
                    <a:pt x="1310395" y="251593"/>
                  </a:lnTo>
                  <a:lnTo>
                    <a:pt x="1338847" y="285527"/>
                  </a:lnTo>
                  <a:lnTo>
                    <a:pt x="1365286" y="321120"/>
                  </a:lnTo>
                  <a:lnTo>
                    <a:pt x="1389623" y="358286"/>
                  </a:lnTo>
                  <a:lnTo>
                    <a:pt x="1411772" y="396936"/>
                  </a:lnTo>
                  <a:lnTo>
                    <a:pt x="1431643" y="436983"/>
                  </a:lnTo>
                  <a:lnTo>
                    <a:pt x="1449150" y="478339"/>
                  </a:lnTo>
                  <a:lnTo>
                    <a:pt x="1464204" y="520916"/>
                  </a:lnTo>
                  <a:lnTo>
                    <a:pt x="1476718" y="564627"/>
                  </a:lnTo>
                  <a:lnTo>
                    <a:pt x="1486604" y="609382"/>
                  </a:lnTo>
                  <a:lnTo>
                    <a:pt x="1493774" y="655096"/>
                  </a:lnTo>
                  <a:lnTo>
                    <a:pt x="1498141" y="701680"/>
                  </a:lnTo>
                  <a:lnTo>
                    <a:pt x="1499616" y="749045"/>
                  </a:lnTo>
                  <a:lnTo>
                    <a:pt x="1498141" y="796411"/>
                  </a:lnTo>
                  <a:lnTo>
                    <a:pt x="1493774" y="842995"/>
                  </a:lnTo>
                  <a:lnTo>
                    <a:pt x="1486604" y="888709"/>
                  </a:lnTo>
                  <a:lnTo>
                    <a:pt x="1476718" y="933464"/>
                  </a:lnTo>
                  <a:lnTo>
                    <a:pt x="1464204" y="977175"/>
                  </a:lnTo>
                  <a:lnTo>
                    <a:pt x="1449150" y="1019752"/>
                  </a:lnTo>
                  <a:lnTo>
                    <a:pt x="1431643" y="1061108"/>
                  </a:lnTo>
                  <a:lnTo>
                    <a:pt x="1411772" y="1101155"/>
                  </a:lnTo>
                  <a:lnTo>
                    <a:pt x="1389623" y="1139805"/>
                  </a:lnTo>
                  <a:lnTo>
                    <a:pt x="1365286" y="1176971"/>
                  </a:lnTo>
                  <a:lnTo>
                    <a:pt x="1338847" y="1212564"/>
                  </a:lnTo>
                  <a:lnTo>
                    <a:pt x="1310395" y="1246498"/>
                  </a:lnTo>
                  <a:lnTo>
                    <a:pt x="1280017" y="1278683"/>
                  </a:lnTo>
                  <a:lnTo>
                    <a:pt x="1247801" y="1309033"/>
                  </a:lnTo>
                  <a:lnTo>
                    <a:pt x="1213835" y="1337459"/>
                  </a:lnTo>
                  <a:lnTo>
                    <a:pt x="1178206" y="1363874"/>
                  </a:lnTo>
                  <a:lnTo>
                    <a:pt x="1141003" y="1388190"/>
                  </a:lnTo>
                  <a:lnTo>
                    <a:pt x="1102313" y="1410320"/>
                  </a:lnTo>
                  <a:lnTo>
                    <a:pt x="1062225" y="1430174"/>
                  </a:lnTo>
                  <a:lnTo>
                    <a:pt x="1020825" y="1447666"/>
                  </a:lnTo>
                  <a:lnTo>
                    <a:pt x="978202" y="1462708"/>
                  </a:lnTo>
                  <a:lnTo>
                    <a:pt x="934443" y="1475212"/>
                  </a:lnTo>
                  <a:lnTo>
                    <a:pt x="889636" y="1485090"/>
                  </a:lnTo>
                  <a:lnTo>
                    <a:pt x="843870" y="1492255"/>
                  </a:lnTo>
                  <a:lnTo>
                    <a:pt x="797231" y="1496618"/>
                  </a:lnTo>
                  <a:lnTo>
                    <a:pt x="749808" y="1498091"/>
                  </a:lnTo>
                  <a:lnTo>
                    <a:pt x="702388" y="1496618"/>
                  </a:lnTo>
                  <a:lnTo>
                    <a:pt x="655753" y="1492255"/>
                  </a:lnTo>
                  <a:lnTo>
                    <a:pt x="609989" y="1485090"/>
                  </a:lnTo>
                  <a:lnTo>
                    <a:pt x="565185" y="1475212"/>
                  </a:lnTo>
                  <a:lnTo>
                    <a:pt x="521428" y="1462708"/>
                  </a:lnTo>
                  <a:lnTo>
                    <a:pt x="478806" y="1447666"/>
                  </a:lnTo>
                  <a:lnTo>
                    <a:pt x="437407" y="1430174"/>
                  </a:lnTo>
                  <a:lnTo>
                    <a:pt x="397318" y="1410320"/>
                  </a:lnTo>
                  <a:lnTo>
                    <a:pt x="358629" y="1388190"/>
                  </a:lnTo>
                  <a:lnTo>
                    <a:pt x="321425" y="1363874"/>
                  </a:lnTo>
                  <a:lnTo>
                    <a:pt x="285796" y="1337459"/>
                  </a:lnTo>
                  <a:lnTo>
                    <a:pt x="251830" y="1309033"/>
                  </a:lnTo>
                  <a:lnTo>
                    <a:pt x="219613" y="1278683"/>
                  </a:lnTo>
                  <a:lnTo>
                    <a:pt x="189233" y="1246498"/>
                  </a:lnTo>
                  <a:lnTo>
                    <a:pt x="160780" y="1212564"/>
                  </a:lnTo>
                  <a:lnTo>
                    <a:pt x="134340" y="1176971"/>
                  </a:lnTo>
                  <a:lnTo>
                    <a:pt x="110001" y="1139805"/>
                  </a:lnTo>
                  <a:lnTo>
                    <a:pt x="87851" y="1101155"/>
                  </a:lnTo>
                  <a:lnTo>
                    <a:pt x="67978" y="1061108"/>
                  </a:lnTo>
                  <a:lnTo>
                    <a:pt x="50470" y="1019752"/>
                  </a:lnTo>
                  <a:lnTo>
                    <a:pt x="35414" y="977175"/>
                  </a:lnTo>
                  <a:lnTo>
                    <a:pt x="22899" y="933464"/>
                  </a:lnTo>
                  <a:lnTo>
                    <a:pt x="13012" y="888709"/>
                  </a:lnTo>
                  <a:lnTo>
                    <a:pt x="5842" y="842995"/>
                  </a:lnTo>
                  <a:lnTo>
                    <a:pt x="1475" y="796411"/>
                  </a:lnTo>
                  <a:lnTo>
                    <a:pt x="0" y="749045"/>
                  </a:lnTo>
                  <a:close/>
                </a:path>
              </a:pathLst>
            </a:custGeom>
            <a:ln w="19812">
              <a:solidFill>
                <a:srgbClr val="7E7E7E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2126444" y="1589891"/>
              <a:ext cx="130798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/>
                <a:t>LUAS</a:t>
              </a:r>
            </a:p>
            <a:p>
              <a:r>
                <a:rPr lang="en-US" sz="1600" b="1" dirty="0"/>
                <a:t>BLOK I 950</a:t>
              </a:r>
            </a:p>
            <a:p>
              <a:r>
                <a:rPr lang="en-US" sz="1600" b="1" dirty="0"/>
                <a:t>BLOK II 1.700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200334" y="1412776"/>
            <a:ext cx="3816563" cy="4698492"/>
            <a:chOff x="4466844" y="160020"/>
            <a:chExt cx="3816563" cy="4698492"/>
          </a:xfrm>
        </p:grpSpPr>
        <p:sp>
          <p:nvSpPr>
            <p:cNvPr id="46" name="object 11"/>
            <p:cNvSpPr/>
            <p:nvPr/>
          </p:nvSpPr>
          <p:spPr>
            <a:xfrm>
              <a:off x="4466844" y="160020"/>
              <a:ext cx="3044952" cy="46984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13"/>
            <p:cNvSpPr/>
            <p:nvPr/>
          </p:nvSpPr>
          <p:spPr>
            <a:xfrm>
              <a:off x="6239843" y="2808259"/>
              <a:ext cx="341630" cy="342900"/>
            </a:xfrm>
            <a:custGeom>
              <a:avLst/>
              <a:gdLst/>
              <a:ahLst/>
              <a:cxnLst/>
              <a:rect l="l" t="t" r="r" b="b"/>
              <a:pathLst>
                <a:path w="341629" h="342900">
                  <a:moveTo>
                    <a:pt x="170687" y="0"/>
                  </a:moveTo>
                  <a:lnTo>
                    <a:pt x="125324" y="6120"/>
                  </a:lnTo>
                  <a:lnTo>
                    <a:pt x="84553" y="23396"/>
                  </a:lnTo>
                  <a:lnTo>
                    <a:pt x="50006" y="50196"/>
                  </a:lnTo>
                  <a:lnTo>
                    <a:pt x="23311" y="84892"/>
                  </a:lnTo>
                  <a:lnTo>
                    <a:pt x="6099" y="125853"/>
                  </a:lnTo>
                  <a:lnTo>
                    <a:pt x="0" y="171450"/>
                  </a:lnTo>
                  <a:lnTo>
                    <a:pt x="6099" y="217046"/>
                  </a:lnTo>
                  <a:lnTo>
                    <a:pt x="23311" y="258007"/>
                  </a:lnTo>
                  <a:lnTo>
                    <a:pt x="50006" y="292703"/>
                  </a:lnTo>
                  <a:lnTo>
                    <a:pt x="84553" y="319503"/>
                  </a:lnTo>
                  <a:lnTo>
                    <a:pt x="125324" y="336779"/>
                  </a:lnTo>
                  <a:lnTo>
                    <a:pt x="170687" y="342900"/>
                  </a:lnTo>
                  <a:lnTo>
                    <a:pt x="216051" y="336779"/>
                  </a:lnTo>
                  <a:lnTo>
                    <a:pt x="256822" y="319503"/>
                  </a:lnTo>
                  <a:lnTo>
                    <a:pt x="291369" y="292703"/>
                  </a:lnTo>
                  <a:lnTo>
                    <a:pt x="318064" y="258007"/>
                  </a:lnTo>
                  <a:lnTo>
                    <a:pt x="335276" y="217046"/>
                  </a:lnTo>
                  <a:lnTo>
                    <a:pt x="341375" y="171450"/>
                  </a:lnTo>
                  <a:lnTo>
                    <a:pt x="335276" y="125853"/>
                  </a:lnTo>
                  <a:lnTo>
                    <a:pt x="318064" y="84892"/>
                  </a:lnTo>
                  <a:lnTo>
                    <a:pt x="291369" y="50196"/>
                  </a:lnTo>
                  <a:lnTo>
                    <a:pt x="256822" y="23396"/>
                  </a:lnTo>
                  <a:lnTo>
                    <a:pt x="216051" y="6120"/>
                  </a:lnTo>
                  <a:lnTo>
                    <a:pt x="170687" y="0"/>
                  </a:lnTo>
                  <a:close/>
                </a:path>
              </a:pathLst>
            </a:custGeom>
            <a:solidFill>
              <a:srgbClr val="0D7EB7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14"/>
            <p:cNvSpPr/>
            <p:nvPr/>
          </p:nvSpPr>
          <p:spPr>
            <a:xfrm>
              <a:off x="7419172" y="2046732"/>
              <a:ext cx="864235" cy="866140"/>
            </a:xfrm>
            <a:custGeom>
              <a:avLst/>
              <a:gdLst/>
              <a:ahLst/>
              <a:cxnLst/>
              <a:rect l="l" t="t" r="r" b="b"/>
              <a:pathLst>
                <a:path w="864234" h="866139">
                  <a:moveTo>
                    <a:pt x="432053" y="0"/>
                  </a:moveTo>
                  <a:lnTo>
                    <a:pt x="384974" y="2539"/>
                  </a:lnTo>
                  <a:lnTo>
                    <a:pt x="339363" y="9983"/>
                  </a:lnTo>
                  <a:lnTo>
                    <a:pt x="295485" y="22067"/>
                  </a:lnTo>
                  <a:lnTo>
                    <a:pt x="253603" y="38526"/>
                  </a:lnTo>
                  <a:lnTo>
                    <a:pt x="213980" y="59097"/>
                  </a:lnTo>
                  <a:lnTo>
                    <a:pt x="176881" y="83515"/>
                  </a:lnTo>
                  <a:lnTo>
                    <a:pt x="142568" y="111516"/>
                  </a:lnTo>
                  <a:lnTo>
                    <a:pt x="111305" y="142836"/>
                  </a:lnTo>
                  <a:lnTo>
                    <a:pt x="83356" y="177210"/>
                  </a:lnTo>
                  <a:lnTo>
                    <a:pt x="58984" y="214375"/>
                  </a:lnTo>
                  <a:lnTo>
                    <a:pt x="38452" y="254067"/>
                  </a:lnTo>
                  <a:lnTo>
                    <a:pt x="22024" y="296021"/>
                  </a:lnTo>
                  <a:lnTo>
                    <a:pt x="9964" y="339973"/>
                  </a:lnTo>
                  <a:lnTo>
                    <a:pt x="2535" y="385660"/>
                  </a:lnTo>
                  <a:lnTo>
                    <a:pt x="0" y="432815"/>
                  </a:lnTo>
                  <a:lnTo>
                    <a:pt x="2535" y="479971"/>
                  </a:lnTo>
                  <a:lnTo>
                    <a:pt x="9964" y="525658"/>
                  </a:lnTo>
                  <a:lnTo>
                    <a:pt x="22024" y="569610"/>
                  </a:lnTo>
                  <a:lnTo>
                    <a:pt x="38452" y="611564"/>
                  </a:lnTo>
                  <a:lnTo>
                    <a:pt x="58984" y="651256"/>
                  </a:lnTo>
                  <a:lnTo>
                    <a:pt x="83356" y="688421"/>
                  </a:lnTo>
                  <a:lnTo>
                    <a:pt x="111305" y="722795"/>
                  </a:lnTo>
                  <a:lnTo>
                    <a:pt x="142568" y="754115"/>
                  </a:lnTo>
                  <a:lnTo>
                    <a:pt x="176881" y="782116"/>
                  </a:lnTo>
                  <a:lnTo>
                    <a:pt x="213980" y="806534"/>
                  </a:lnTo>
                  <a:lnTo>
                    <a:pt x="253603" y="827105"/>
                  </a:lnTo>
                  <a:lnTo>
                    <a:pt x="295485" y="843564"/>
                  </a:lnTo>
                  <a:lnTo>
                    <a:pt x="339363" y="855648"/>
                  </a:lnTo>
                  <a:lnTo>
                    <a:pt x="384974" y="863091"/>
                  </a:lnTo>
                  <a:lnTo>
                    <a:pt x="432053" y="865631"/>
                  </a:lnTo>
                  <a:lnTo>
                    <a:pt x="479133" y="863091"/>
                  </a:lnTo>
                  <a:lnTo>
                    <a:pt x="524744" y="855648"/>
                  </a:lnTo>
                  <a:lnTo>
                    <a:pt x="568622" y="843564"/>
                  </a:lnTo>
                  <a:lnTo>
                    <a:pt x="610504" y="827105"/>
                  </a:lnTo>
                  <a:lnTo>
                    <a:pt x="650127" y="806534"/>
                  </a:lnTo>
                  <a:lnTo>
                    <a:pt x="687226" y="782116"/>
                  </a:lnTo>
                  <a:lnTo>
                    <a:pt x="721539" y="754115"/>
                  </a:lnTo>
                  <a:lnTo>
                    <a:pt x="752802" y="722795"/>
                  </a:lnTo>
                  <a:lnTo>
                    <a:pt x="780751" y="688421"/>
                  </a:lnTo>
                  <a:lnTo>
                    <a:pt x="805123" y="651256"/>
                  </a:lnTo>
                  <a:lnTo>
                    <a:pt x="825655" y="611564"/>
                  </a:lnTo>
                  <a:lnTo>
                    <a:pt x="842083" y="569610"/>
                  </a:lnTo>
                  <a:lnTo>
                    <a:pt x="854143" y="525658"/>
                  </a:lnTo>
                  <a:lnTo>
                    <a:pt x="861572" y="479971"/>
                  </a:lnTo>
                  <a:lnTo>
                    <a:pt x="864107" y="432815"/>
                  </a:lnTo>
                  <a:lnTo>
                    <a:pt x="861572" y="385660"/>
                  </a:lnTo>
                  <a:lnTo>
                    <a:pt x="854143" y="339973"/>
                  </a:lnTo>
                  <a:lnTo>
                    <a:pt x="842083" y="296021"/>
                  </a:lnTo>
                  <a:lnTo>
                    <a:pt x="825655" y="254067"/>
                  </a:lnTo>
                  <a:lnTo>
                    <a:pt x="805123" y="214375"/>
                  </a:lnTo>
                  <a:lnTo>
                    <a:pt x="780751" y="177210"/>
                  </a:lnTo>
                  <a:lnTo>
                    <a:pt x="752802" y="142836"/>
                  </a:lnTo>
                  <a:lnTo>
                    <a:pt x="721539" y="111516"/>
                  </a:lnTo>
                  <a:lnTo>
                    <a:pt x="687226" y="83515"/>
                  </a:lnTo>
                  <a:lnTo>
                    <a:pt x="650127" y="59097"/>
                  </a:lnTo>
                  <a:lnTo>
                    <a:pt x="610504" y="38526"/>
                  </a:lnTo>
                  <a:lnTo>
                    <a:pt x="568622" y="22067"/>
                  </a:lnTo>
                  <a:lnTo>
                    <a:pt x="524744" y="9983"/>
                  </a:lnTo>
                  <a:lnTo>
                    <a:pt x="479133" y="2539"/>
                  </a:lnTo>
                  <a:lnTo>
                    <a:pt x="432053" y="0"/>
                  </a:lnTo>
                  <a:close/>
                </a:path>
              </a:pathLst>
            </a:custGeom>
            <a:solidFill>
              <a:srgbClr val="0D7E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16"/>
            <p:cNvSpPr/>
            <p:nvPr/>
          </p:nvSpPr>
          <p:spPr>
            <a:xfrm>
              <a:off x="6404830" y="2466124"/>
              <a:ext cx="1106966" cy="470529"/>
            </a:xfrm>
            <a:custGeom>
              <a:avLst/>
              <a:gdLst/>
              <a:ahLst/>
              <a:cxnLst/>
              <a:rect l="l" t="t" r="r" b="b"/>
              <a:pathLst>
                <a:path w="2520950" h="806450">
                  <a:moveTo>
                    <a:pt x="0" y="806196"/>
                  </a:moveTo>
                  <a:lnTo>
                    <a:pt x="0" y="0"/>
                  </a:lnTo>
                </a:path>
                <a:path w="2520950" h="806450">
                  <a:moveTo>
                    <a:pt x="0" y="0"/>
                  </a:moveTo>
                  <a:lnTo>
                    <a:pt x="2520569" y="0"/>
                  </a:lnTo>
                </a:path>
              </a:pathLst>
            </a:custGeom>
            <a:ln w="6096">
              <a:solidFill>
                <a:srgbClr val="0D7EB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0" name="Rectangle 49"/>
          <p:cNvSpPr/>
          <p:nvPr/>
        </p:nvSpPr>
        <p:spPr>
          <a:xfrm>
            <a:off x="2972946" y="3602677"/>
            <a:ext cx="1219031" cy="2324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BATULICIN</a:t>
            </a:r>
          </a:p>
        </p:txBody>
      </p:sp>
    </p:spTree>
    <p:extLst>
      <p:ext uri="{BB962C8B-B14F-4D97-AF65-F5344CB8AC3E}">
        <p14:creationId xmlns:p14="http://schemas.microsoft.com/office/powerpoint/2010/main" val="37859618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0524938"/>
              </p:ext>
            </p:extLst>
          </p:nvPr>
        </p:nvGraphicFramePr>
        <p:xfrm>
          <a:off x="3384550" y="609599"/>
          <a:ext cx="5943600" cy="54762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78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/>
                        <a:t>(RPJMD 2016 -2021)</a:t>
                      </a:r>
                      <a:endParaRPr lang="id-ID" sz="2400" kern="120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KALSEL MAPAN </a:t>
                      </a:r>
                      <a:r>
                        <a:rPr lang="en-US" sz="2400" kern="1200" dirty="0"/>
                        <a:t>(</a:t>
                      </a:r>
                      <a:r>
                        <a:rPr lang="en-US" sz="2400" kern="1200" dirty="0" err="1"/>
                        <a:t>Mandiri</a:t>
                      </a:r>
                      <a:r>
                        <a:rPr lang="en-US" sz="2400" kern="1200" dirty="0"/>
                        <a:t> </a:t>
                      </a:r>
                      <a:r>
                        <a:rPr lang="en-US" sz="2400" kern="1200" dirty="0" err="1"/>
                        <a:t>Terdepan</a:t>
                      </a:r>
                      <a:r>
                        <a:rPr lang="en-US" sz="2400" kern="1200" dirty="0"/>
                        <a:t>) </a:t>
                      </a:r>
                      <a:r>
                        <a:rPr lang="en-US" sz="2400" kern="1200" dirty="0" err="1"/>
                        <a:t>Lebih</a:t>
                      </a:r>
                      <a:r>
                        <a:rPr lang="en-US" sz="2400" kern="1200" dirty="0"/>
                        <a:t> Sejahtera, </a:t>
                      </a:r>
                      <a:r>
                        <a:rPr lang="en-US" sz="2400" kern="1200" dirty="0" err="1"/>
                        <a:t>Berkeadilan</a:t>
                      </a:r>
                      <a:r>
                        <a:rPr lang="en-US" sz="2400" kern="1200" dirty="0"/>
                        <a:t>, </a:t>
                      </a:r>
                      <a:r>
                        <a:rPr lang="en-US" sz="2400" kern="1200" dirty="0" err="1"/>
                        <a:t>Berdikari</a:t>
                      </a:r>
                      <a:r>
                        <a:rPr lang="en-US" sz="2400" kern="1200" dirty="0"/>
                        <a:t> Dan </a:t>
                      </a:r>
                      <a:r>
                        <a:rPr lang="en-US" sz="2400" kern="1200" dirty="0" err="1"/>
                        <a:t>Berdaya</a:t>
                      </a:r>
                      <a:r>
                        <a:rPr lang="en-US" sz="2400" kern="1200" dirty="0"/>
                        <a:t> </a:t>
                      </a:r>
                      <a:r>
                        <a:rPr lang="en-US" sz="2400" kern="1200" dirty="0" err="1"/>
                        <a:t>Saing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99060" marR="9906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8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/>
                        <a:t>(RPJMD 2021 -2026)</a:t>
                      </a:r>
                      <a:endParaRPr lang="id-ID" sz="2400" kern="120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/>
                        <a:t>Kalsel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Maju</a:t>
                      </a:r>
                      <a:r>
                        <a:rPr lang="en-US" sz="2400" dirty="0"/>
                        <a:t> (</a:t>
                      </a:r>
                      <a:r>
                        <a:rPr lang="en-US" sz="2400" dirty="0" err="1"/>
                        <a:t>Makmur</a:t>
                      </a:r>
                      <a:r>
                        <a:rPr lang="en-US" sz="2400" dirty="0"/>
                        <a:t>, Sejahtera dan </a:t>
                      </a:r>
                      <a:r>
                        <a:rPr lang="en-US" sz="2400" dirty="0" err="1"/>
                        <a:t>Berkelanjutan</a:t>
                      </a:r>
                      <a:r>
                        <a:rPr lang="en-US" sz="2400" dirty="0"/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/>
                        <a:t>Sebagai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Gerbang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Ibu</a:t>
                      </a:r>
                      <a:r>
                        <a:rPr lang="en-US" sz="2400" dirty="0"/>
                        <a:t> Kota Negara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99060" marR="9906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78000">
                <a:tc>
                  <a:txBody>
                    <a:bodyPr/>
                    <a:lstStyle/>
                    <a:p>
                      <a:r>
                        <a:rPr lang="en-US" sz="2400" kern="1200" dirty="0"/>
                        <a:t>(</a:t>
                      </a:r>
                      <a:r>
                        <a:rPr lang="en-US" sz="2400" kern="1200" dirty="0" err="1"/>
                        <a:t>Perda</a:t>
                      </a:r>
                      <a:r>
                        <a:rPr lang="en-US" sz="2400" kern="1200" dirty="0"/>
                        <a:t> RPIP 2018 – 2038)</a:t>
                      </a:r>
                    </a:p>
                    <a:p>
                      <a:r>
                        <a:rPr lang="en-US" sz="2400" kern="1200" dirty="0" err="1"/>
                        <a:t>Terwujudnya</a:t>
                      </a:r>
                      <a:r>
                        <a:rPr lang="en-US" sz="2400" kern="1200" dirty="0"/>
                        <a:t> Kalimantan Selatan </a:t>
                      </a:r>
                      <a:r>
                        <a:rPr lang="en-US" sz="2400" kern="1200" dirty="0" err="1"/>
                        <a:t>sebagai</a:t>
                      </a:r>
                      <a:r>
                        <a:rPr lang="en-US" sz="2400" kern="1200" dirty="0"/>
                        <a:t> Wilayah </a:t>
                      </a:r>
                      <a:r>
                        <a:rPr lang="en-US" sz="2400" kern="1200" dirty="0" err="1"/>
                        <a:t>Industri</a:t>
                      </a:r>
                      <a:r>
                        <a:rPr lang="en-US" sz="2400" kern="1200" dirty="0"/>
                        <a:t> yang </a:t>
                      </a:r>
                      <a:r>
                        <a:rPr lang="en-US" sz="2400" kern="1200" dirty="0" err="1"/>
                        <a:t>Maju</a:t>
                      </a:r>
                      <a:r>
                        <a:rPr lang="en-US" sz="2400" kern="1200" dirty="0"/>
                        <a:t> dan </a:t>
                      </a:r>
                      <a:r>
                        <a:rPr lang="en-US" sz="2400" kern="1200" dirty="0" err="1"/>
                        <a:t>Berdaya</a:t>
                      </a:r>
                      <a:r>
                        <a:rPr lang="en-US" sz="2400" kern="1200" dirty="0"/>
                        <a:t> </a:t>
                      </a:r>
                      <a:r>
                        <a:rPr lang="en-US" sz="2400" kern="1200" dirty="0" err="1"/>
                        <a:t>Saing</a:t>
                      </a:r>
                      <a:r>
                        <a:rPr lang="en-US" sz="2400" kern="1200" dirty="0"/>
                        <a:t> Tinggi pada </a:t>
                      </a:r>
                      <a:r>
                        <a:rPr lang="en-US" sz="2400" kern="1200" dirty="0" err="1"/>
                        <a:t>Tahun</a:t>
                      </a:r>
                      <a:r>
                        <a:rPr lang="en-US" sz="2400" kern="1200" dirty="0"/>
                        <a:t> 2038</a:t>
                      </a:r>
                    </a:p>
                    <a:p>
                      <a:endParaRPr lang="en-US" sz="2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9060" marR="9906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1561816"/>
              </p:ext>
            </p:extLst>
          </p:nvPr>
        </p:nvGraphicFramePr>
        <p:xfrm>
          <a:off x="304800" y="2438400"/>
          <a:ext cx="1320800" cy="19812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32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812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VISI KALSEL</a:t>
                      </a:r>
                    </a:p>
                  </a:txBody>
                  <a:tcPr marL="99060" marR="9906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Right Arrow 5"/>
          <p:cNvSpPr/>
          <p:nvPr/>
        </p:nvSpPr>
        <p:spPr>
          <a:xfrm>
            <a:off x="1790700" y="1371600"/>
            <a:ext cx="1485900" cy="4114800"/>
          </a:xfrm>
          <a:prstGeom prst="rightArrow">
            <a:avLst/>
          </a:prstGeom>
          <a:solidFill>
            <a:srgbClr val="3DA4B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B3435A2-5D6C-4498-A3CE-59DA3326E30F}"/>
              </a:ext>
            </a:extLst>
          </p:cNvPr>
          <p:cNvSpPr/>
          <p:nvPr/>
        </p:nvSpPr>
        <p:spPr>
          <a:xfrm>
            <a:off x="381000" y="6595058"/>
            <a:ext cx="9144000" cy="262942"/>
          </a:xfrm>
          <a:prstGeom prst="rect">
            <a:avLst/>
          </a:prstGeom>
          <a:solidFill>
            <a:srgbClr val="002C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ubtitle 2"/>
          <p:cNvSpPr txBox="1">
            <a:spLocks/>
          </p:cNvSpPr>
          <p:nvPr/>
        </p:nvSpPr>
        <p:spPr>
          <a:xfrm>
            <a:off x="559628" y="161741"/>
            <a:ext cx="7417708" cy="4314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KEK MEKAR PUTIH KOTABARU </a:t>
            </a:r>
          </a:p>
        </p:txBody>
      </p:sp>
      <p:sp>
        <p:nvSpPr>
          <p:cNvPr id="25" name="object 9"/>
          <p:cNvSpPr/>
          <p:nvPr/>
        </p:nvSpPr>
        <p:spPr>
          <a:xfrm>
            <a:off x="4286860" y="651500"/>
            <a:ext cx="2466340" cy="1841396"/>
          </a:xfrm>
          <a:custGeom>
            <a:avLst/>
            <a:gdLst/>
            <a:ahLst/>
            <a:cxnLst/>
            <a:rect l="l" t="t" r="r" b="b"/>
            <a:pathLst>
              <a:path w="2466340" h="1079500">
                <a:moveTo>
                  <a:pt x="2465831" y="0"/>
                </a:moveTo>
                <a:lnTo>
                  <a:pt x="0" y="0"/>
                </a:lnTo>
                <a:lnTo>
                  <a:pt x="0" y="1078991"/>
                </a:lnTo>
                <a:lnTo>
                  <a:pt x="2465831" y="1078991"/>
                </a:lnTo>
                <a:lnTo>
                  <a:pt x="2465831" y="0"/>
                </a:lnTo>
                <a:close/>
              </a:path>
            </a:pathLst>
          </a:custGeom>
          <a:solidFill>
            <a:srgbClr val="4AACC5"/>
          </a:solidFill>
          <a:ln w="285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pPr marL="91440" algn="ctr"/>
            <a:r>
              <a:rPr lang="en-US" sz="1400" b="1" dirty="0">
                <a:solidFill>
                  <a:schemeClr val="bg1"/>
                </a:solidFill>
              </a:rPr>
              <a:t>DASAR HUKUM </a:t>
            </a:r>
          </a:p>
          <a:p>
            <a:pPr marL="91440" algn="ctr"/>
            <a:r>
              <a:rPr lang="en-US" sz="1400" b="1" dirty="0">
                <a:solidFill>
                  <a:schemeClr val="bg1"/>
                </a:solidFill>
              </a:rPr>
              <a:t>PERUNTUKAN KAWASAN:</a:t>
            </a:r>
          </a:p>
          <a:p>
            <a:pPr algn="ctr"/>
            <a:endParaRPr lang="en-US" sz="800" dirty="0">
              <a:solidFill>
                <a:schemeClr val="bg1"/>
              </a:solidFill>
            </a:endParaRPr>
          </a:p>
          <a:p>
            <a:pPr marL="262890" indent="-171450">
              <a:buFont typeface="Arial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PERDA RPIP</a:t>
            </a:r>
          </a:p>
          <a:p>
            <a:pPr marL="262890" indent="-171450">
              <a:buFont typeface="Arial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PERDA RTRWP</a:t>
            </a:r>
          </a:p>
          <a:p>
            <a:pPr marL="262890" indent="-171450">
              <a:buFont typeface="Arial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PERDA RTRWK</a:t>
            </a:r>
          </a:p>
          <a:p>
            <a:pPr marL="262890" indent="-171450">
              <a:buFont typeface="Arial" pitchFamily="34" charset="0"/>
              <a:buChar char="•"/>
            </a:pPr>
            <a:r>
              <a:rPr lang="en-US" sz="1400" dirty="0" err="1">
                <a:solidFill>
                  <a:schemeClr val="bg1"/>
                </a:solidFill>
              </a:rPr>
              <a:t>Perbup</a:t>
            </a:r>
            <a:r>
              <a:rPr lang="en-US" sz="1400" dirty="0">
                <a:solidFill>
                  <a:schemeClr val="bg1"/>
                </a:solidFill>
              </a:rPr>
              <a:t> 42/2015 </a:t>
            </a:r>
            <a:r>
              <a:rPr lang="en-US" sz="1400" dirty="0" err="1">
                <a:solidFill>
                  <a:schemeClr val="bg1"/>
                </a:solidFill>
              </a:rPr>
              <a:t>Renc</a:t>
            </a:r>
            <a:r>
              <a:rPr lang="en-US" sz="1400" dirty="0">
                <a:solidFill>
                  <a:schemeClr val="bg1"/>
                </a:solidFill>
              </a:rPr>
              <a:t> KEK</a:t>
            </a:r>
            <a:r>
              <a:rPr lang="en-US" sz="1400" b="1" dirty="0">
                <a:solidFill>
                  <a:schemeClr val="bg1"/>
                </a:solidFill>
              </a:rPr>
              <a:t> </a:t>
            </a:r>
            <a:endParaRPr sz="1400" b="1" dirty="0">
              <a:solidFill>
                <a:schemeClr val="bg1"/>
              </a:solidFill>
            </a:endParaRPr>
          </a:p>
        </p:txBody>
      </p:sp>
      <p:sp>
        <p:nvSpPr>
          <p:cNvPr id="33" name="object 9"/>
          <p:cNvSpPr/>
          <p:nvPr/>
        </p:nvSpPr>
        <p:spPr>
          <a:xfrm>
            <a:off x="6825208" y="1529606"/>
            <a:ext cx="2466340" cy="2115418"/>
          </a:xfrm>
          <a:custGeom>
            <a:avLst/>
            <a:gdLst/>
            <a:ahLst/>
            <a:cxnLst/>
            <a:rect l="l" t="t" r="r" b="b"/>
            <a:pathLst>
              <a:path w="2466340" h="1079500">
                <a:moveTo>
                  <a:pt x="2465831" y="0"/>
                </a:moveTo>
                <a:lnTo>
                  <a:pt x="0" y="0"/>
                </a:lnTo>
                <a:lnTo>
                  <a:pt x="0" y="1078991"/>
                </a:lnTo>
                <a:lnTo>
                  <a:pt x="2465831" y="1078991"/>
                </a:lnTo>
                <a:lnTo>
                  <a:pt x="2465831" y="0"/>
                </a:lnTo>
                <a:close/>
              </a:path>
            </a:pathLst>
          </a:custGeom>
          <a:solidFill>
            <a:srgbClr val="92D050"/>
          </a:solidFill>
          <a:ln w="285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pPr marL="91440" algn="ctr"/>
            <a:r>
              <a:rPr lang="en-US" sz="1400" b="1" dirty="0">
                <a:solidFill>
                  <a:schemeClr val="bg1"/>
                </a:solidFill>
              </a:rPr>
              <a:t>INFRASTRUKTUR </a:t>
            </a:r>
          </a:p>
          <a:p>
            <a:pPr marL="91440" algn="ctr"/>
            <a:r>
              <a:rPr lang="en-US" sz="1400" b="1" dirty="0">
                <a:solidFill>
                  <a:schemeClr val="bg1"/>
                </a:solidFill>
              </a:rPr>
              <a:t>EKSISTING:</a:t>
            </a:r>
          </a:p>
          <a:p>
            <a:pPr algn="ctr"/>
            <a:endParaRPr lang="en-US" sz="800" dirty="0">
              <a:solidFill>
                <a:schemeClr val="bg1"/>
              </a:solidFill>
            </a:endParaRPr>
          </a:p>
          <a:p>
            <a:pPr marL="182880" indent="-182880">
              <a:buFont typeface="Arial" pitchFamily="34" charset="0"/>
              <a:buChar char="•"/>
            </a:pPr>
            <a:r>
              <a:rPr lang="en-US" sz="1400" b="1" dirty="0" err="1">
                <a:solidFill>
                  <a:schemeClr val="bg1"/>
                </a:solidFill>
              </a:rPr>
              <a:t>Bandara</a:t>
            </a:r>
            <a:endParaRPr lang="en-US" sz="1400" b="1" dirty="0">
              <a:solidFill>
                <a:schemeClr val="bg1"/>
              </a:solidFill>
            </a:endParaRPr>
          </a:p>
          <a:p>
            <a:pPr marL="182880" indent="-182880">
              <a:buFont typeface="Arial" pitchFamily="34" charset="0"/>
              <a:buChar char="•"/>
            </a:pPr>
            <a:r>
              <a:rPr lang="en-US" sz="1400" b="1" dirty="0" err="1">
                <a:solidFill>
                  <a:schemeClr val="bg1"/>
                </a:solidFill>
              </a:rPr>
              <a:t>Pelabuhan</a:t>
            </a:r>
            <a:r>
              <a:rPr lang="en-US" sz="1400" b="1" dirty="0">
                <a:solidFill>
                  <a:schemeClr val="bg1"/>
                </a:solidFill>
              </a:rPr>
              <a:t> PT IBT </a:t>
            </a:r>
            <a:r>
              <a:rPr lang="en-US" sz="1400" b="1" dirty="0" err="1">
                <a:solidFill>
                  <a:schemeClr val="bg1"/>
                </a:solidFill>
              </a:rPr>
              <a:t>jety</a:t>
            </a:r>
            <a:r>
              <a:rPr lang="en-US" sz="1400" b="1" dirty="0">
                <a:solidFill>
                  <a:schemeClr val="bg1"/>
                </a:solidFill>
              </a:rPr>
              <a:t> 1,2 </a:t>
            </a:r>
          </a:p>
          <a:p>
            <a:pPr marL="182880" indent="-182880">
              <a:buFont typeface="Arial" pitchFamily="34" charset="0"/>
              <a:buChar char="•"/>
            </a:pPr>
            <a:r>
              <a:rPr lang="en-US" sz="1400" b="1" dirty="0">
                <a:solidFill>
                  <a:schemeClr val="bg1"/>
                </a:solidFill>
              </a:rPr>
              <a:t>Km </a:t>
            </a:r>
            <a:r>
              <a:rPr lang="en-US" sz="1400" b="1" dirty="0" err="1">
                <a:solidFill>
                  <a:schemeClr val="bg1"/>
                </a:solidFill>
              </a:rPr>
              <a:t>kapasitas</a:t>
            </a:r>
            <a:r>
              <a:rPr lang="en-US" sz="1400" b="1" dirty="0">
                <a:solidFill>
                  <a:schemeClr val="bg1"/>
                </a:solidFill>
              </a:rPr>
              <a:t> 75.000</a:t>
            </a:r>
          </a:p>
          <a:p>
            <a:pPr marL="182880" indent="-182880"/>
            <a:r>
              <a:rPr lang="en-US" sz="1400" b="1" dirty="0">
                <a:solidFill>
                  <a:schemeClr val="bg1"/>
                </a:solidFill>
              </a:rPr>
              <a:t>   DWT </a:t>
            </a:r>
            <a:r>
              <a:rPr lang="en-US" sz="1400" b="1" dirty="0" err="1">
                <a:solidFill>
                  <a:schemeClr val="bg1"/>
                </a:solidFill>
              </a:rPr>
              <a:t>bila</a:t>
            </a:r>
            <a:r>
              <a:rPr lang="en-US" sz="1400" b="1" dirty="0">
                <a:solidFill>
                  <a:schemeClr val="bg1"/>
                </a:solidFill>
              </a:rPr>
              <a:t> 1,8Km </a:t>
            </a:r>
            <a:r>
              <a:rPr lang="en-US" sz="1400" b="1" dirty="0" err="1">
                <a:solidFill>
                  <a:schemeClr val="bg1"/>
                </a:solidFill>
              </a:rPr>
              <a:t>kapasitas</a:t>
            </a:r>
            <a:r>
              <a:rPr lang="en-US" sz="1400" b="1" dirty="0">
                <a:solidFill>
                  <a:schemeClr val="bg1"/>
                </a:solidFill>
              </a:rPr>
              <a:t>     </a:t>
            </a:r>
          </a:p>
          <a:p>
            <a:pPr marL="182880" indent="-182880"/>
            <a:r>
              <a:rPr lang="en-US" sz="1400" b="1" dirty="0">
                <a:solidFill>
                  <a:schemeClr val="bg1"/>
                </a:solidFill>
              </a:rPr>
              <a:t>   </a:t>
            </a:r>
            <a:r>
              <a:rPr lang="en-US" sz="1400" b="1" dirty="0" err="1">
                <a:solidFill>
                  <a:schemeClr val="bg1"/>
                </a:solidFill>
              </a:rPr>
              <a:t>sandar</a:t>
            </a:r>
            <a:r>
              <a:rPr lang="en-US" sz="1400" b="1" dirty="0">
                <a:solidFill>
                  <a:schemeClr val="bg1"/>
                </a:solidFill>
              </a:rPr>
              <a:t> 150.000 DWT</a:t>
            </a:r>
          </a:p>
          <a:p>
            <a:pPr marL="182880" indent="-182880">
              <a:buFont typeface="Arial" pitchFamily="34" charset="0"/>
              <a:buChar char="•"/>
            </a:pPr>
            <a:r>
              <a:rPr lang="en-US" sz="1400" b="1" dirty="0" err="1">
                <a:solidFill>
                  <a:schemeClr val="bg1"/>
                </a:solidFill>
              </a:rPr>
              <a:t>Fasilitas</a:t>
            </a:r>
            <a:r>
              <a:rPr lang="en-US" sz="1400" b="1" dirty="0">
                <a:solidFill>
                  <a:schemeClr val="bg1"/>
                </a:solidFill>
              </a:rPr>
              <a:t> </a:t>
            </a:r>
            <a:r>
              <a:rPr lang="en-US" sz="1400" b="1" dirty="0" err="1">
                <a:solidFill>
                  <a:schemeClr val="bg1"/>
                </a:solidFill>
              </a:rPr>
              <a:t>tangki</a:t>
            </a:r>
            <a:r>
              <a:rPr lang="en-US" sz="1400" b="1" dirty="0">
                <a:solidFill>
                  <a:schemeClr val="bg1"/>
                </a:solidFill>
              </a:rPr>
              <a:t> BBM </a:t>
            </a:r>
          </a:p>
          <a:p>
            <a:pPr marL="182880" indent="-182880"/>
            <a:r>
              <a:rPr lang="en-US" sz="1400" b="1" dirty="0">
                <a:solidFill>
                  <a:schemeClr val="bg1"/>
                </a:solidFill>
              </a:rPr>
              <a:t>   4x15.000 Kilo Liter</a:t>
            </a:r>
          </a:p>
        </p:txBody>
      </p:sp>
      <p:sp>
        <p:nvSpPr>
          <p:cNvPr id="34" name="object 9"/>
          <p:cNvSpPr/>
          <p:nvPr/>
        </p:nvSpPr>
        <p:spPr>
          <a:xfrm>
            <a:off x="4276848" y="2595716"/>
            <a:ext cx="2260329" cy="1337340"/>
          </a:xfrm>
          <a:custGeom>
            <a:avLst/>
            <a:gdLst/>
            <a:ahLst/>
            <a:cxnLst/>
            <a:rect l="l" t="t" r="r" b="b"/>
            <a:pathLst>
              <a:path w="2466340" h="1079500">
                <a:moveTo>
                  <a:pt x="2465831" y="0"/>
                </a:moveTo>
                <a:lnTo>
                  <a:pt x="0" y="0"/>
                </a:lnTo>
                <a:lnTo>
                  <a:pt x="0" y="1078991"/>
                </a:lnTo>
                <a:lnTo>
                  <a:pt x="2465831" y="1078991"/>
                </a:lnTo>
                <a:lnTo>
                  <a:pt x="2465831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pPr marL="91440" algn="ctr"/>
            <a:r>
              <a:rPr lang="en-US" sz="1400" b="1" dirty="0"/>
              <a:t>DOKUMEN</a:t>
            </a:r>
          </a:p>
          <a:p>
            <a:pPr marL="91440" algn="ctr"/>
            <a:r>
              <a:rPr lang="en-US" sz="1400" b="1" dirty="0"/>
              <a:t>PERENCANAAN:</a:t>
            </a:r>
          </a:p>
          <a:p>
            <a:pPr marL="91440" algn="ctr"/>
            <a:endParaRPr lang="en-US" sz="800" b="1" dirty="0"/>
          </a:p>
          <a:p>
            <a:pPr marL="274320" indent="-171450">
              <a:buFont typeface="Arial" pitchFamily="34" charset="0"/>
              <a:buChar char="•"/>
            </a:pPr>
            <a:r>
              <a:rPr lang="en-US" sz="1400" b="1" dirty="0"/>
              <a:t>FS </a:t>
            </a:r>
          </a:p>
          <a:p>
            <a:pPr marL="274320" indent="-171450">
              <a:buFont typeface="Arial" pitchFamily="34" charset="0"/>
              <a:buChar char="•"/>
            </a:pPr>
            <a:r>
              <a:rPr lang="en-US" sz="1400" b="1" dirty="0"/>
              <a:t>MP</a:t>
            </a:r>
          </a:p>
          <a:p>
            <a:pPr marL="274320" indent="-171450">
              <a:buFont typeface="Arial" pitchFamily="34" charset="0"/>
              <a:buChar char="•"/>
            </a:pPr>
            <a:r>
              <a:rPr lang="en-US" sz="1400" b="1" dirty="0"/>
              <a:t>RDTRKI  </a:t>
            </a:r>
            <a:endParaRPr sz="1400" b="1" dirty="0"/>
          </a:p>
        </p:txBody>
      </p:sp>
      <p:sp>
        <p:nvSpPr>
          <p:cNvPr id="35" name="object 9"/>
          <p:cNvSpPr/>
          <p:nvPr/>
        </p:nvSpPr>
        <p:spPr>
          <a:xfrm>
            <a:off x="6609184" y="3778694"/>
            <a:ext cx="2915817" cy="1522515"/>
          </a:xfrm>
          <a:custGeom>
            <a:avLst/>
            <a:gdLst/>
            <a:ahLst/>
            <a:cxnLst/>
            <a:rect l="l" t="t" r="r" b="b"/>
            <a:pathLst>
              <a:path w="2466340" h="1079500">
                <a:moveTo>
                  <a:pt x="2465831" y="0"/>
                </a:moveTo>
                <a:lnTo>
                  <a:pt x="0" y="0"/>
                </a:lnTo>
                <a:lnTo>
                  <a:pt x="0" y="1078991"/>
                </a:lnTo>
                <a:lnTo>
                  <a:pt x="2465831" y="1078991"/>
                </a:lnTo>
                <a:lnTo>
                  <a:pt x="2465831" y="0"/>
                </a:lnTo>
                <a:close/>
              </a:path>
            </a:pathLst>
          </a:custGeom>
          <a:solidFill>
            <a:srgbClr val="FFC000"/>
          </a:solidFill>
          <a:ln w="285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pPr marL="91440" algn="ctr"/>
            <a:r>
              <a:rPr lang="en-US" sz="1400" b="1" dirty="0"/>
              <a:t>HAMBATAN </a:t>
            </a:r>
          </a:p>
          <a:p>
            <a:pPr algn="ctr"/>
            <a:r>
              <a:rPr lang="en-US" sz="1400" b="1" dirty="0"/>
              <a:t>PENGEMBANGAN KAWASAN</a:t>
            </a:r>
            <a:r>
              <a:rPr lang="en-US" sz="1400" dirty="0">
                <a:solidFill>
                  <a:schemeClr val="bg1"/>
                </a:solidFill>
              </a:rPr>
              <a:t>:</a:t>
            </a:r>
          </a:p>
          <a:p>
            <a:pPr algn="ctr"/>
            <a:endParaRPr lang="en-US" sz="800" dirty="0">
              <a:solidFill>
                <a:schemeClr val="bg1"/>
              </a:solidFill>
            </a:endParaRPr>
          </a:p>
          <a:p>
            <a:pPr marL="91440"/>
            <a:r>
              <a:rPr lang="en-US" sz="1600" b="1" dirty="0"/>
              <a:t>2019 Proses </a:t>
            </a:r>
            <a:r>
              <a:rPr lang="en-US" sz="1600" b="1" dirty="0" err="1"/>
              <a:t>usulan</a:t>
            </a:r>
            <a:r>
              <a:rPr lang="en-US" sz="1600" b="1" dirty="0"/>
              <a:t> KEK MP   </a:t>
            </a:r>
            <a:r>
              <a:rPr lang="en-US" sz="1600" b="1" dirty="0" err="1"/>
              <a:t>kepada</a:t>
            </a:r>
            <a:r>
              <a:rPr lang="en-US" sz="1600" b="1" dirty="0"/>
              <a:t> </a:t>
            </a:r>
            <a:r>
              <a:rPr lang="en-US" sz="1600" b="1" dirty="0" err="1"/>
              <a:t>Dewan</a:t>
            </a:r>
            <a:r>
              <a:rPr lang="en-US" sz="1600" b="1" dirty="0"/>
              <a:t> KEK </a:t>
            </a:r>
            <a:r>
              <a:rPr lang="en-US" sz="1600" b="1" dirty="0" err="1"/>
              <a:t>Nasional</a:t>
            </a:r>
            <a:r>
              <a:rPr lang="en-US" sz="1600" b="1" dirty="0"/>
              <a:t>  </a:t>
            </a:r>
            <a:r>
              <a:rPr lang="en-US" sz="1600" b="1" dirty="0" err="1"/>
              <a:t>tetapi</a:t>
            </a:r>
            <a:r>
              <a:rPr lang="en-US" sz="1600" b="1" dirty="0"/>
              <a:t> </a:t>
            </a:r>
            <a:r>
              <a:rPr lang="en-US" sz="1600" b="1" dirty="0" err="1"/>
              <a:t>belum</a:t>
            </a:r>
            <a:r>
              <a:rPr lang="en-US" sz="1600" b="1" dirty="0"/>
              <a:t> </a:t>
            </a:r>
            <a:r>
              <a:rPr lang="en-US" sz="1600" b="1" dirty="0" err="1"/>
              <a:t>ditetapkan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36" name="object 9"/>
          <p:cNvSpPr/>
          <p:nvPr/>
        </p:nvSpPr>
        <p:spPr>
          <a:xfrm>
            <a:off x="4014577" y="4041068"/>
            <a:ext cx="2522598" cy="2052228"/>
          </a:xfrm>
          <a:custGeom>
            <a:avLst/>
            <a:gdLst/>
            <a:ahLst/>
            <a:cxnLst/>
            <a:rect l="l" t="t" r="r" b="b"/>
            <a:pathLst>
              <a:path w="2466340" h="1079500">
                <a:moveTo>
                  <a:pt x="2465831" y="0"/>
                </a:moveTo>
                <a:lnTo>
                  <a:pt x="0" y="0"/>
                </a:lnTo>
                <a:lnTo>
                  <a:pt x="0" y="1078991"/>
                </a:lnTo>
                <a:lnTo>
                  <a:pt x="2465831" y="1078991"/>
                </a:lnTo>
                <a:lnTo>
                  <a:pt x="2465831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pPr algn="ctr"/>
            <a:r>
              <a:rPr lang="en-US" sz="1400" b="1" dirty="0"/>
              <a:t>INDUSTRI EKSISTING</a:t>
            </a:r>
          </a:p>
          <a:p>
            <a:pPr algn="ctr"/>
            <a:r>
              <a:rPr lang="en-US" sz="1400" b="1" dirty="0"/>
              <a:t>(Ton/</a:t>
            </a:r>
            <a:r>
              <a:rPr lang="en-US" sz="1400" b="1" dirty="0" err="1"/>
              <a:t>Bulan</a:t>
            </a:r>
            <a:r>
              <a:rPr lang="en-US" sz="1400" b="1" dirty="0"/>
              <a:t>):</a:t>
            </a:r>
          </a:p>
          <a:p>
            <a:pPr marL="365760" indent="-182880">
              <a:buFont typeface="Arial" pitchFamily="34" charset="0"/>
              <a:buChar char="•"/>
            </a:pPr>
            <a:r>
              <a:rPr lang="en-US" sz="1400" dirty="0"/>
              <a:t>PT </a:t>
            </a:r>
            <a:r>
              <a:rPr lang="en-US" sz="1400" dirty="0" err="1"/>
              <a:t>Indosemen</a:t>
            </a:r>
            <a:r>
              <a:rPr lang="en-US" sz="1400" dirty="0"/>
              <a:t> Tunggal </a:t>
            </a:r>
          </a:p>
          <a:p>
            <a:pPr marL="182880"/>
            <a:r>
              <a:rPr lang="en-US" sz="1400" dirty="0"/>
              <a:t>   Perkasa </a:t>
            </a:r>
            <a:r>
              <a:rPr lang="en-US" sz="1400" dirty="0" err="1"/>
              <a:t>Tarjun</a:t>
            </a:r>
            <a:endParaRPr lang="en-US" sz="1400" dirty="0"/>
          </a:p>
          <a:p>
            <a:pPr marL="365760" indent="-182880">
              <a:buFont typeface="Arial" pitchFamily="34" charset="0"/>
              <a:buChar char="•"/>
            </a:pPr>
            <a:r>
              <a:rPr lang="en-US" sz="1400" dirty="0"/>
              <a:t>PT Smart </a:t>
            </a:r>
            <a:r>
              <a:rPr lang="en-US" sz="1400" dirty="0" err="1"/>
              <a:t>Tarjun</a:t>
            </a:r>
            <a:endParaRPr lang="en-US" sz="1400" dirty="0"/>
          </a:p>
          <a:p>
            <a:pPr marL="365760" indent="-182880">
              <a:buFont typeface="Arial" pitchFamily="34" charset="0"/>
              <a:buChar char="•"/>
            </a:pPr>
            <a:r>
              <a:rPr lang="en-US" sz="1400" dirty="0"/>
              <a:t>PT </a:t>
            </a:r>
            <a:r>
              <a:rPr lang="en-US" sz="1400" dirty="0" err="1"/>
              <a:t>Sime</a:t>
            </a:r>
            <a:r>
              <a:rPr lang="en-US" sz="1400" dirty="0"/>
              <a:t> Darby Oils </a:t>
            </a:r>
            <a:r>
              <a:rPr lang="en-US" sz="1400" dirty="0" err="1"/>
              <a:t>Pulau</a:t>
            </a:r>
            <a:r>
              <a:rPr lang="en-US" sz="1400" dirty="0"/>
              <a:t>  </a:t>
            </a:r>
            <a:r>
              <a:rPr lang="en-US" sz="1400" dirty="0" err="1"/>
              <a:t>Laut</a:t>
            </a:r>
            <a:r>
              <a:rPr lang="en-US" sz="1400" dirty="0"/>
              <a:t> (</a:t>
            </a:r>
            <a:r>
              <a:rPr lang="en-US" sz="1400" dirty="0" err="1"/>
              <a:t>Rafinery</a:t>
            </a:r>
            <a:r>
              <a:rPr lang="en-US" sz="1400" dirty="0"/>
              <a:t> </a:t>
            </a:r>
            <a:r>
              <a:rPr lang="en-US" sz="1400" dirty="0" err="1"/>
              <a:t>merek</a:t>
            </a:r>
            <a:r>
              <a:rPr lang="en-US" sz="1400" dirty="0"/>
              <a:t> ALIF)</a:t>
            </a:r>
            <a:endParaRPr lang="en-US" sz="1400" b="1" dirty="0"/>
          </a:p>
          <a:p>
            <a:pPr algn="ctr"/>
            <a:endParaRPr lang="en-US" sz="800" b="1" dirty="0"/>
          </a:p>
        </p:txBody>
      </p:sp>
      <p:sp>
        <p:nvSpPr>
          <p:cNvPr id="42" name="object 9"/>
          <p:cNvSpPr/>
          <p:nvPr/>
        </p:nvSpPr>
        <p:spPr>
          <a:xfrm>
            <a:off x="1201244" y="651501"/>
            <a:ext cx="2959669" cy="738069"/>
          </a:xfrm>
          <a:custGeom>
            <a:avLst/>
            <a:gdLst/>
            <a:ahLst/>
            <a:cxnLst/>
            <a:rect l="l" t="t" r="r" b="b"/>
            <a:pathLst>
              <a:path w="2466340" h="1079500">
                <a:moveTo>
                  <a:pt x="2465831" y="0"/>
                </a:moveTo>
                <a:lnTo>
                  <a:pt x="0" y="0"/>
                </a:lnTo>
                <a:lnTo>
                  <a:pt x="0" y="1078991"/>
                </a:lnTo>
                <a:lnTo>
                  <a:pt x="2465831" y="1078991"/>
                </a:lnTo>
                <a:lnTo>
                  <a:pt x="2465831" y="0"/>
                </a:lnTo>
                <a:close/>
              </a:path>
            </a:pathLst>
          </a:custGeom>
          <a:solidFill>
            <a:srgbClr val="CAEE16"/>
          </a:solidFill>
          <a:ln w="285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pPr marL="91440" algn="ctr"/>
            <a:r>
              <a:rPr lang="en-US" sz="1400" b="1" dirty="0"/>
              <a:t>PENGELOLA KAWASAN:</a:t>
            </a:r>
          </a:p>
          <a:p>
            <a:pPr algn="ctr"/>
            <a:endParaRPr lang="en-US" sz="800" b="1" dirty="0"/>
          </a:p>
          <a:p>
            <a:pPr lvl="0" algn="ctr"/>
            <a:r>
              <a:rPr lang="en-US" sz="1400" b="1" dirty="0"/>
              <a:t>Proses </a:t>
            </a:r>
            <a:r>
              <a:rPr lang="en-US" sz="1400" b="1" dirty="0" err="1"/>
              <a:t>penawaran</a:t>
            </a:r>
            <a:r>
              <a:rPr lang="en-US" sz="1400" b="1" dirty="0"/>
              <a:t> </a:t>
            </a:r>
            <a:r>
              <a:rPr lang="en-US" sz="1400" b="1" dirty="0" err="1"/>
              <a:t>kpd</a:t>
            </a:r>
            <a:r>
              <a:rPr lang="en-US" sz="1400" b="1" dirty="0"/>
              <a:t> PT Adaro &amp; PT JG</a:t>
            </a:r>
            <a:endParaRPr sz="1400" b="1" dirty="0"/>
          </a:p>
        </p:txBody>
      </p:sp>
      <p:sp>
        <p:nvSpPr>
          <p:cNvPr id="50" name="Rectangle 49"/>
          <p:cNvSpPr/>
          <p:nvPr/>
        </p:nvSpPr>
        <p:spPr>
          <a:xfrm>
            <a:off x="2972946" y="3602677"/>
            <a:ext cx="1219031" cy="2324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BATULICIN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2356830" y="1484784"/>
            <a:ext cx="1481330" cy="1097364"/>
            <a:chOff x="1507048" y="1525900"/>
            <a:chExt cx="2439756" cy="1097364"/>
          </a:xfrm>
        </p:grpSpPr>
        <p:sp>
          <p:nvSpPr>
            <p:cNvPr id="27" name="object 98"/>
            <p:cNvSpPr/>
            <p:nvPr/>
          </p:nvSpPr>
          <p:spPr>
            <a:xfrm>
              <a:off x="1853848" y="1575448"/>
              <a:ext cx="2041999" cy="1020268"/>
            </a:xfrm>
            <a:custGeom>
              <a:avLst/>
              <a:gdLst/>
              <a:ahLst/>
              <a:cxnLst/>
              <a:rect l="l" t="t" r="r" b="b"/>
              <a:pathLst>
                <a:path w="1320164" h="1318260">
                  <a:moveTo>
                    <a:pt x="659892" y="0"/>
                  </a:moveTo>
                  <a:lnTo>
                    <a:pt x="612764" y="1655"/>
                  </a:lnTo>
                  <a:lnTo>
                    <a:pt x="566531" y="6546"/>
                  </a:lnTo>
                  <a:lnTo>
                    <a:pt x="521305" y="14562"/>
                  </a:lnTo>
                  <a:lnTo>
                    <a:pt x="477196" y="25590"/>
                  </a:lnTo>
                  <a:lnTo>
                    <a:pt x="434316" y="39520"/>
                  </a:lnTo>
                  <a:lnTo>
                    <a:pt x="392777" y="56239"/>
                  </a:lnTo>
                  <a:lnTo>
                    <a:pt x="352692" y="75636"/>
                  </a:lnTo>
                  <a:lnTo>
                    <a:pt x="314170" y="97600"/>
                  </a:lnTo>
                  <a:lnTo>
                    <a:pt x="277324" y="122018"/>
                  </a:lnTo>
                  <a:lnTo>
                    <a:pt x="242267" y="148780"/>
                  </a:lnTo>
                  <a:lnTo>
                    <a:pt x="209108" y="177773"/>
                  </a:lnTo>
                  <a:lnTo>
                    <a:pt x="177961" y="208886"/>
                  </a:lnTo>
                  <a:lnTo>
                    <a:pt x="148936" y="242007"/>
                  </a:lnTo>
                  <a:lnTo>
                    <a:pt x="122145" y="277026"/>
                  </a:lnTo>
                  <a:lnTo>
                    <a:pt x="97701" y="313829"/>
                  </a:lnTo>
                  <a:lnTo>
                    <a:pt x="75714" y="352306"/>
                  </a:lnTo>
                  <a:lnTo>
                    <a:pt x="56296" y="392345"/>
                  </a:lnTo>
                  <a:lnTo>
                    <a:pt x="39560" y="433834"/>
                  </a:lnTo>
                  <a:lnTo>
                    <a:pt x="25616" y="476662"/>
                  </a:lnTo>
                  <a:lnTo>
                    <a:pt x="14576" y="520717"/>
                  </a:lnTo>
                  <a:lnTo>
                    <a:pt x="6552" y="565888"/>
                  </a:lnTo>
                  <a:lnTo>
                    <a:pt x="1656" y="612063"/>
                  </a:lnTo>
                  <a:lnTo>
                    <a:pt x="0" y="659129"/>
                  </a:lnTo>
                  <a:lnTo>
                    <a:pt x="1656" y="706196"/>
                  </a:lnTo>
                  <a:lnTo>
                    <a:pt x="6552" y="752371"/>
                  </a:lnTo>
                  <a:lnTo>
                    <a:pt x="14576" y="797542"/>
                  </a:lnTo>
                  <a:lnTo>
                    <a:pt x="25616" y="841597"/>
                  </a:lnTo>
                  <a:lnTo>
                    <a:pt x="39560" y="884425"/>
                  </a:lnTo>
                  <a:lnTo>
                    <a:pt x="56296" y="925914"/>
                  </a:lnTo>
                  <a:lnTo>
                    <a:pt x="75714" y="965953"/>
                  </a:lnTo>
                  <a:lnTo>
                    <a:pt x="97701" y="1004430"/>
                  </a:lnTo>
                  <a:lnTo>
                    <a:pt x="122145" y="1041233"/>
                  </a:lnTo>
                  <a:lnTo>
                    <a:pt x="148936" y="1076252"/>
                  </a:lnTo>
                  <a:lnTo>
                    <a:pt x="177961" y="1109373"/>
                  </a:lnTo>
                  <a:lnTo>
                    <a:pt x="209108" y="1140486"/>
                  </a:lnTo>
                  <a:lnTo>
                    <a:pt x="242267" y="1169479"/>
                  </a:lnTo>
                  <a:lnTo>
                    <a:pt x="277324" y="1196241"/>
                  </a:lnTo>
                  <a:lnTo>
                    <a:pt x="314170" y="1220659"/>
                  </a:lnTo>
                  <a:lnTo>
                    <a:pt x="352692" y="1242623"/>
                  </a:lnTo>
                  <a:lnTo>
                    <a:pt x="392777" y="1262020"/>
                  </a:lnTo>
                  <a:lnTo>
                    <a:pt x="434316" y="1278739"/>
                  </a:lnTo>
                  <a:lnTo>
                    <a:pt x="477196" y="1292669"/>
                  </a:lnTo>
                  <a:lnTo>
                    <a:pt x="521305" y="1303697"/>
                  </a:lnTo>
                  <a:lnTo>
                    <a:pt x="566531" y="1311713"/>
                  </a:lnTo>
                  <a:lnTo>
                    <a:pt x="612764" y="1316604"/>
                  </a:lnTo>
                  <a:lnTo>
                    <a:pt x="659892" y="1318260"/>
                  </a:lnTo>
                  <a:lnTo>
                    <a:pt x="707023" y="1316604"/>
                  </a:lnTo>
                  <a:lnTo>
                    <a:pt x="753260" y="1311713"/>
                  </a:lnTo>
                  <a:lnTo>
                    <a:pt x="798490" y="1303697"/>
                  </a:lnTo>
                  <a:lnTo>
                    <a:pt x="842601" y="1292669"/>
                  </a:lnTo>
                  <a:lnTo>
                    <a:pt x="885482" y="1278739"/>
                  </a:lnTo>
                  <a:lnTo>
                    <a:pt x="927022" y="1262020"/>
                  </a:lnTo>
                  <a:lnTo>
                    <a:pt x="967108" y="1242623"/>
                  </a:lnTo>
                  <a:lnTo>
                    <a:pt x="1005630" y="1220659"/>
                  </a:lnTo>
                  <a:lnTo>
                    <a:pt x="1042475" y="1196241"/>
                  </a:lnTo>
                  <a:lnTo>
                    <a:pt x="1077532" y="1169479"/>
                  </a:lnTo>
                  <a:lnTo>
                    <a:pt x="1110690" y="1140486"/>
                  </a:lnTo>
                  <a:lnTo>
                    <a:pt x="1141836" y="1109373"/>
                  </a:lnTo>
                  <a:lnTo>
                    <a:pt x="1170859" y="1076252"/>
                  </a:lnTo>
                  <a:lnTo>
                    <a:pt x="1197648" y="1041233"/>
                  </a:lnTo>
                  <a:lnTo>
                    <a:pt x="1222091" y="1004430"/>
                  </a:lnTo>
                  <a:lnTo>
                    <a:pt x="1244076" y="965953"/>
                  </a:lnTo>
                  <a:lnTo>
                    <a:pt x="1263492" y="925914"/>
                  </a:lnTo>
                  <a:lnTo>
                    <a:pt x="1280227" y="884425"/>
                  </a:lnTo>
                  <a:lnTo>
                    <a:pt x="1294170" y="841597"/>
                  </a:lnTo>
                  <a:lnTo>
                    <a:pt x="1305208" y="797542"/>
                  </a:lnTo>
                  <a:lnTo>
                    <a:pt x="1313231" y="752371"/>
                  </a:lnTo>
                  <a:lnTo>
                    <a:pt x="1318127" y="706196"/>
                  </a:lnTo>
                  <a:lnTo>
                    <a:pt x="1319783" y="659129"/>
                  </a:lnTo>
                  <a:lnTo>
                    <a:pt x="1318127" y="612063"/>
                  </a:lnTo>
                  <a:lnTo>
                    <a:pt x="1313231" y="565888"/>
                  </a:lnTo>
                  <a:lnTo>
                    <a:pt x="1305208" y="520717"/>
                  </a:lnTo>
                  <a:lnTo>
                    <a:pt x="1294170" y="476662"/>
                  </a:lnTo>
                  <a:lnTo>
                    <a:pt x="1280227" y="433834"/>
                  </a:lnTo>
                  <a:lnTo>
                    <a:pt x="1263492" y="392345"/>
                  </a:lnTo>
                  <a:lnTo>
                    <a:pt x="1244076" y="352306"/>
                  </a:lnTo>
                  <a:lnTo>
                    <a:pt x="1222091" y="313829"/>
                  </a:lnTo>
                  <a:lnTo>
                    <a:pt x="1197648" y="277026"/>
                  </a:lnTo>
                  <a:lnTo>
                    <a:pt x="1170859" y="242007"/>
                  </a:lnTo>
                  <a:lnTo>
                    <a:pt x="1141836" y="208886"/>
                  </a:lnTo>
                  <a:lnTo>
                    <a:pt x="1110690" y="177773"/>
                  </a:lnTo>
                  <a:lnTo>
                    <a:pt x="1077532" y="148780"/>
                  </a:lnTo>
                  <a:lnTo>
                    <a:pt x="1042475" y="122018"/>
                  </a:lnTo>
                  <a:lnTo>
                    <a:pt x="1005630" y="97600"/>
                  </a:lnTo>
                  <a:lnTo>
                    <a:pt x="967108" y="75636"/>
                  </a:lnTo>
                  <a:lnTo>
                    <a:pt x="927022" y="56239"/>
                  </a:lnTo>
                  <a:lnTo>
                    <a:pt x="885482" y="39520"/>
                  </a:lnTo>
                  <a:lnTo>
                    <a:pt x="842601" y="25590"/>
                  </a:lnTo>
                  <a:lnTo>
                    <a:pt x="798490" y="14562"/>
                  </a:lnTo>
                  <a:lnTo>
                    <a:pt x="753260" y="6546"/>
                  </a:lnTo>
                  <a:lnTo>
                    <a:pt x="707023" y="1655"/>
                  </a:lnTo>
                  <a:lnTo>
                    <a:pt x="659892" y="0"/>
                  </a:lnTo>
                  <a:close/>
                </a:path>
              </a:pathLst>
            </a:custGeom>
            <a:solidFill>
              <a:srgbClr val="B8D433">
                <a:alpha val="63920"/>
              </a:srgbClr>
            </a:solidFill>
          </p:spPr>
          <p:txBody>
            <a:bodyPr wrap="square" lIns="0" tIns="0" rIns="0" bIns="0" rtlCol="0"/>
            <a:lstStyle/>
            <a:p>
              <a:pPr marL="457200" algn="ctr"/>
              <a:endParaRPr/>
            </a:p>
          </p:txBody>
        </p:sp>
        <p:sp>
          <p:nvSpPr>
            <p:cNvPr id="28" name="object 102"/>
            <p:cNvSpPr/>
            <p:nvPr/>
          </p:nvSpPr>
          <p:spPr>
            <a:xfrm>
              <a:off x="1804632" y="1525900"/>
              <a:ext cx="2142172" cy="1097364"/>
            </a:xfrm>
            <a:custGeom>
              <a:avLst/>
              <a:gdLst/>
              <a:ahLst/>
              <a:cxnLst/>
              <a:rect l="l" t="t" r="r" b="b"/>
              <a:pathLst>
                <a:path w="1499870" h="1498600">
                  <a:moveTo>
                    <a:pt x="0" y="749045"/>
                  </a:moveTo>
                  <a:lnTo>
                    <a:pt x="1475" y="701680"/>
                  </a:lnTo>
                  <a:lnTo>
                    <a:pt x="5842" y="655096"/>
                  </a:lnTo>
                  <a:lnTo>
                    <a:pt x="13012" y="609382"/>
                  </a:lnTo>
                  <a:lnTo>
                    <a:pt x="22899" y="564627"/>
                  </a:lnTo>
                  <a:lnTo>
                    <a:pt x="35414" y="520916"/>
                  </a:lnTo>
                  <a:lnTo>
                    <a:pt x="50470" y="478339"/>
                  </a:lnTo>
                  <a:lnTo>
                    <a:pt x="67978" y="436983"/>
                  </a:lnTo>
                  <a:lnTo>
                    <a:pt x="87851" y="396936"/>
                  </a:lnTo>
                  <a:lnTo>
                    <a:pt x="110001" y="358286"/>
                  </a:lnTo>
                  <a:lnTo>
                    <a:pt x="134340" y="321120"/>
                  </a:lnTo>
                  <a:lnTo>
                    <a:pt x="160780" y="285527"/>
                  </a:lnTo>
                  <a:lnTo>
                    <a:pt x="189233" y="251593"/>
                  </a:lnTo>
                  <a:lnTo>
                    <a:pt x="219613" y="219408"/>
                  </a:lnTo>
                  <a:lnTo>
                    <a:pt x="251830" y="189058"/>
                  </a:lnTo>
                  <a:lnTo>
                    <a:pt x="285796" y="160632"/>
                  </a:lnTo>
                  <a:lnTo>
                    <a:pt x="321425" y="134217"/>
                  </a:lnTo>
                  <a:lnTo>
                    <a:pt x="358629" y="109901"/>
                  </a:lnTo>
                  <a:lnTo>
                    <a:pt x="397318" y="87771"/>
                  </a:lnTo>
                  <a:lnTo>
                    <a:pt x="437407" y="67917"/>
                  </a:lnTo>
                  <a:lnTo>
                    <a:pt x="478806" y="50425"/>
                  </a:lnTo>
                  <a:lnTo>
                    <a:pt x="521428" y="35383"/>
                  </a:lnTo>
                  <a:lnTo>
                    <a:pt x="565185" y="22879"/>
                  </a:lnTo>
                  <a:lnTo>
                    <a:pt x="609989" y="13001"/>
                  </a:lnTo>
                  <a:lnTo>
                    <a:pt x="655753" y="5836"/>
                  </a:lnTo>
                  <a:lnTo>
                    <a:pt x="702388" y="1473"/>
                  </a:lnTo>
                  <a:lnTo>
                    <a:pt x="749808" y="0"/>
                  </a:lnTo>
                  <a:lnTo>
                    <a:pt x="797231" y="1473"/>
                  </a:lnTo>
                  <a:lnTo>
                    <a:pt x="843870" y="5836"/>
                  </a:lnTo>
                  <a:lnTo>
                    <a:pt x="889636" y="13001"/>
                  </a:lnTo>
                  <a:lnTo>
                    <a:pt x="934443" y="22879"/>
                  </a:lnTo>
                  <a:lnTo>
                    <a:pt x="978202" y="35383"/>
                  </a:lnTo>
                  <a:lnTo>
                    <a:pt x="1020825" y="50425"/>
                  </a:lnTo>
                  <a:lnTo>
                    <a:pt x="1062225" y="67917"/>
                  </a:lnTo>
                  <a:lnTo>
                    <a:pt x="1102313" y="87771"/>
                  </a:lnTo>
                  <a:lnTo>
                    <a:pt x="1141003" y="109901"/>
                  </a:lnTo>
                  <a:lnTo>
                    <a:pt x="1178206" y="134217"/>
                  </a:lnTo>
                  <a:lnTo>
                    <a:pt x="1213835" y="160632"/>
                  </a:lnTo>
                  <a:lnTo>
                    <a:pt x="1247801" y="189058"/>
                  </a:lnTo>
                  <a:lnTo>
                    <a:pt x="1280017" y="219408"/>
                  </a:lnTo>
                  <a:lnTo>
                    <a:pt x="1310395" y="251593"/>
                  </a:lnTo>
                  <a:lnTo>
                    <a:pt x="1338847" y="285527"/>
                  </a:lnTo>
                  <a:lnTo>
                    <a:pt x="1365286" y="321120"/>
                  </a:lnTo>
                  <a:lnTo>
                    <a:pt x="1389623" y="358286"/>
                  </a:lnTo>
                  <a:lnTo>
                    <a:pt x="1411772" y="396936"/>
                  </a:lnTo>
                  <a:lnTo>
                    <a:pt x="1431643" y="436983"/>
                  </a:lnTo>
                  <a:lnTo>
                    <a:pt x="1449150" y="478339"/>
                  </a:lnTo>
                  <a:lnTo>
                    <a:pt x="1464204" y="520916"/>
                  </a:lnTo>
                  <a:lnTo>
                    <a:pt x="1476718" y="564627"/>
                  </a:lnTo>
                  <a:lnTo>
                    <a:pt x="1486604" y="609382"/>
                  </a:lnTo>
                  <a:lnTo>
                    <a:pt x="1493774" y="655096"/>
                  </a:lnTo>
                  <a:lnTo>
                    <a:pt x="1498141" y="701680"/>
                  </a:lnTo>
                  <a:lnTo>
                    <a:pt x="1499616" y="749045"/>
                  </a:lnTo>
                  <a:lnTo>
                    <a:pt x="1498141" y="796411"/>
                  </a:lnTo>
                  <a:lnTo>
                    <a:pt x="1493774" y="842995"/>
                  </a:lnTo>
                  <a:lnTo>
                    <a:pt x="1486604" y="888709"/>
                  </a:lnTo>
                  <a:lnTo>
                    <a:pt x="1476718" y="933464"/>
                  </a:lnTo>
                  <a:lnTo>
                    <a:pt x="1464204" y="977175"/>
                  </a:lnTo>
                  <a:lnTo>
                    <a:pt x="1449150" y="1019752"/>
                  </a:lnTo>
                  <a:lnTo>
                    <a:pt x="1431643" y="1061108"/>
                  </a:lnTo>
                  <a:lnTo>
                    <a:pt x="1411772" y="1101155"/>
                  </a:lnTo>
                  <a:lnTo>
                    <a:pt x="1389623" y="1139805"/>
                  </a:lnTo>
                  <a:lnTo>
                    <a:pt x="1365286" y="1176971"/>
                  </a:lnTo>
                  <a:lnTo>
                    <a:pt x="1338847" y="1212564"/>
                  </a:lnTo>
                  <a:lnTo>
                    <a:pt x="1310395" y="1246498"/>
                  </a:lnTo>
                  <a:lnTo>
                    <a:pt x="1280017" y="1278683"/>
                  </a:lnTo>
                  <a:lnTo>
                    <a:pt x="1247801" y="1309033"/>
                  </a:lnTo>
                  <a:lnTo>
                    <a:pt x="1213835" y="1337459"/>
                  </a:lnTo>
                  <a:lnTo>
                    <a:pt x="1178206" y="1363874"/>
                  </a:lnTo>
                  <a:lnTo>
                    <a:pt x="1141003" y="1388190"/>
                  </a:lnTo>
                  <a:lnTo>
                    <a:pt x="1102313" y="1410320"/>
                  </a:lnTo>
                  <a:lnTo>
                    <a:pt x="1062225" y="1430174"/>
                  </a:lnTo>
                  <a:lnTo>
                    <a:pt x="1020825" y="1447666"/>
                  </a:lnTo>
                  <a:lnTo>
                    <a:pt x="978202" y="1462708"/>
                  </a:lnTo>
                  <a:lnTo>
                    <a:pt x="934443" y="1475212"/>
                  </a:lnTo>
                  <a:lnTo>
                    <a:pt x="889636" y="1485090"/>
                  </a:lnTo>
                  <a:lnTo>
                    <a:pt x="843870" y="1492255"/>
                  </a:lnTo>
                  <a:lnTo>
                    <a:pt x="797231" y="1496618"/>
                  </a:lnTo>
                  <a:lnTo>
                    <a:pt x="749808" y="1498091"/>
                  </a:lnTo>
                  <a:lnTo>
                    <a:pt x="702388" y="1496618"/>
                  </a:lnTo>
                  <a:lnTo>
                    <a:pt x="655753" y="1492255"/>
                  </a:lnTo>
                  <a:lnTo>
                    <a:pt x="609989" y="1485090"/>
                  </a:lnTo>
                  <a:lnTo>
                    <a:pt x="565185" y="1475212"/>
                  </a:lnTo>
                  <a:lnTo>
                    <a:pt x="521428" y="1462708"/>
                  </a:lnTo>
                  <a:lnTo>
                    <a:pt x="478806" y="1447666"/>
                  </a:lnTo>
                  <a:lnTo>
                    <a:pt x="437407" y="1430174"/>
                  </a:lnTo>
                  <a:lnTo>
                    <a:pt x="397318" y="1410320"/>
                  </a:lnTo>
                  <a:lnTo>
                    <a:pt x="358629" y="1388190"/>
                  </a:lnTo>
                  <a:lnTo>
                    <a:pt x="321425" y="1363874"/>
                  </a:lnTo>
                  <a:lnTo>
                    <a:pt x="285796" y="1337459"/>
                  </a:lnTo>
                  <a:lnTo>
                    <a:pt x="251830" y="1309033"/>
                  </a:lnTo>
                  <a:lnTo>
                    <a:pt x="219613" y="1278683"/>
                  </a:lnTo>
                  <a:lnTo>
                    <a:pt x="189233" y="1246498"/>
                  </a:lnTo>
                  <a:lnTo>
                    <a:pt x="160780" y="1212564"/>
                  </a:lnTo>
                  <a:lnTo>
                    <a:pt x="134340" y="1176971"/>
                  </a:lnTo>
                  <a:lnTo>
                    <a:pt x="110001" y="1139805"/>
                  </a:lnTo>
                  <a:lnTo>
                    <a:pt x="87851" y="1101155"/>
                  </a:lnTo>
                  <a:lnTo>
                    <a:pt x="67978" y="1061108"/>
                  </a:lnTo>
                  <a:lnTo>
                    <a:pt x="50470" y="1019752"/>
                  </a:lnTo>
                  <a:lnTo>
                    <a:pt x="35414" y="977175"/>
                  </a:lnTo>
                  <a:lnTo>
                    <a:pt x="22899" y="933464"/>
                  </a:lnTo>
                  <a:lnTo>
                    <a:pt x="13012" y="888709"/>
                  </a:lnTo>
                  <a:lnTo>
                    <a:pt x="5842" y="842995"/>
                  </a:lnTo>
                  <a:lnTo>
                    <a:pt x="1475" y="796411"/>
                  </a:lnTo>
                  <a:lnTo>
                    <a:pt x="0" y="749045"/>
                  </a:lnTo>
                  <a:close/>
                </a:path>
              </a:pathLst>
            </a:custGeom>
            <a:ln w="19812">
              <a:solidFill>
                <a:srgbClr val="7E7E7E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pPr marL="457200" algn="ctr"/>
              <a:endParaRPr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507048" y="1589891"/>
              <a:ext cx="1930585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548640" algn="ctr"/>
              <a:r>
                <a:rPr lang="en-US" sz="1600" b="1" dirty="0"/>
                <a:t>LUAS</a:t>
              </a:r>
            </a:p>
            <a:p>
              <a:pPr marL="548640" algn="ctr"/>
              <a:r>
                <a:rPr lang="en-US" sz="1600" b="1" dirty="0"/>
                <a:t>1600</a:t>
              </a:r>
            </a:p>
            <a:p>
              <a:pPr marL="548640" algn="ctr"/>
              <a:r>
                <a:rPr lang="en-US" sz="1600" b="1" dirty="0"/>
                <a:t>Ha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72481" y="1610828"/>
            <a:ext cx="3742097" cy="4698492"/>
            <a:chOff x="4466844" y="160020"/>
            <a:chExt cx="3742097" cy="4698492"/>
          </a:xfrm>
        </p:grpSpPr>
        <p:sp>
          <p:nvSpPr>
            <p:cNvPr id="31" name="object 11"/>
            <p:cNvSpPr/>
            <p:nvPr/>
          </p:nvSpPr>
          <p:spPr>
            <a:xfrm>
              <a:off x="4466844" y="160020"/>
              <a:ext cx="3044952" cy="46984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13"/>
            <p:cNvSpPr/>
            <p:nvPr/>
          </p:nvSpPr>
          <p:spPr>
            <a:xfrm>
              <a:off x="6605603" y="3369929"/>
              <a:ext cx="341630" cy="342900"/>
            </a:xfrm>
            <a:custGeom>
              <a:avLst/>
              <a:gdLst/>
              <a:ahLst/>
              <a:cxnLst/>
              <a:rect l="l" t="t" r="r" b="b"/>
              <a:pathLst>
                <a:path w="341629" h="342900">
                  <a:moveTo>
                    <a:pt x="170687" y="0"/>
                  </a:moveTo>
                  <a:lnTo>
                    <a:pt x="125324" y="6120"/>
                  </a:lnTo>
                  <a:lnTo>
                    <a:pt x="84553" y="23396"/>
                  </a:lnTo>
                  <a:lnTo>
                    <a:pt x="50006" y="50196"/>
                  </a:lnTo>
                  <a:lnTo>
                    <a:pt x="23311" y="84892"/>
                  </a:lnTo>
                  <a:lnTo>
                    <a:pt x="6099" y="125853"/>
                  </a:lnTo>
                  <a:lnTo>
                    <a:pt x="0" y="171450"/>
                  </a:lnTo>
                  <a:lnTo>
                    <a:pt x="6099" y="217046"/>
                  </a:lnTo>
                  <a:lnTo>
                    <a:pt x="23311" y="258007"/>
                  </a:lnTo>
                  <a:lnTo>
                    <a:pt x="50006" y="292703"/>
                  </a:lnTo>
                  <a:lnTo>
                    <a:pt x="84553" y="319503"/>
                  </a:lnTo>
                  <a:lnTo>
                    <a:pt x="125324" y="336779"/>
                  </a:lnTo>
                  <a:lnTo>
                    <a:pt x="170687" y="342900"/>
                  </a:lnTo>
                  <a:lnTo>
                    <a:pt x="216051" y="336779"/>
                  </a:lnTo>
                  <a:lnTo>
                    <a:pt x="256822" y="319503"/>
                  </a:lnTo>
                  <a:lnTo>
                    <a:pt x="291369" y="292703"/>
                  </a:lnTo>
                  <a:lnTo>
                    <a:pt x="318064" y="258007"/>
                  </a:lnTo>
                  <a:lnTo>
                    <a:pt x="335276" y="217046"/>
                  </a:lnTo>
                  <a:lnTo>
                    <a:pt x="341375" y="171450"/>
                  </a:lnTo>
                  <a:lnTo>
                    <a:pt x="335276" y="125853"/>
                  </a:lnTo>
                  <a:lnTo>
                    <a:pt x="318064" y="84892"/>
                  </a:lnTo>
                  <a:lnTo>
                    <a:pt x="291369" y="50196"/>
                  </a:lnTo>
                  <a:lnTo>
                    <a:pt x="256822" y="23396"/>
                  </a:lnTo>
                  <a:lnTo>
                    <a:pt x="216051" y="6120"/>
                  </a:lnTo>
                  <a:lnTo>
                    <a:pt x="170687" y="0"/>
                  </a:lnTo>
                  <a:close/>
                </a:path>
              </a:pathLst>
            </a:custGeom>
            <a:solidFill>
              <a:srgbClr val="0D7EB7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14"/>
            <p:cNvSpPr/>
            <p:nvPr/>
          </p:nvSpPr>
          <p:spPr>
            <a:xfrm>
              <a:off x="7344706" y="2028692"/>
              <a:ext cx="864235" cy="866140"/>
            </a:xfrm>
            <a:custGeom>
              <a:avLst/>
              <a:gdLst/>
              <a:ahLst/>
              <a:cxnLst/>
              <a:rect l="l" t="t" r="r" b="b"/>
              <a:pathLst>
                <a:path w="864234" h="866139">
                  <a:moveTo>
                    <a:pt x="432053" y="0"/>
                  </a:moveTo>
                  <a:lnTo>
                    <a:pt x="384974" y="2539"/>
                  </a:lnTo>
                  <a:lnTo>
                    <a:pt x="339363" y="9983"/>
                  </a:lnTo>
                  <a:lnTo>
                    <a:pt x="295485" y="22067"/>
                  </a:lnTo>
                  <a:lnTo>
                    <a:pt x="253603" y="38526"/>
                  </a:lnTo>
                  <a:lnTo>
                    <a:pt x="213980" y="59097"/>
                  </a:lnTo>
                  <a:lnTo>
                    <a:pt x="176881" y="83515"/>
                  </a:lnTo>
                  <a:lnTo>
                    <a:pt x="142568" y="111516"/>
                  </a:lnTo>
                  <a:lnTo>
                    <a:pt x="111305" y="142836"/>
                  </a:lnTo>
                  <a:lnTo>
                    <a:pt x="83356" y="177210"/>
                  </a:lnTo>
                  <a:lnTo>
                    <a:pt x="58984" y="214375"/>
                  </a:lnTo>
                  <a:lnTo>
                    <a:pt x="38452" y="254067"/>
                  </a:lnTo>
                  <a:lnTo>
                    <a:pt x="22024" y="296021"/>
                  </a:lnTo>
                  <a:lnTo>
                    <a:pt x="9964" y="339973"/>
                  </a:lnTo>
                  <a:lnTo>
                    <a:pt x="2535" y="385660"/>
                  </a:lnTo>
                  <a:lnTo>
                    <a:pt x="0" y="432815"/>
                  </a:lnTo>
                  <a:lnTo>
                    <a:pt x="2535" y="479971"/>
                  </a:lnTo>
                  <a:lnTo>
                    <a:pt x="9964" y="525658"/>
                  </a:lnTo>
                  <a:lnTo>
                    <a:pt x="22024" y="569610"/>
                  </a:lnTo>
                  <a:lnTo>
                    <a:pt x="38452" y="611564"/>
                  </a:lnTo>
                  <a:lnTo>
                    <a:pt x="58984" y="651256"/>
                  </a:lnTo>
                  <a:lnTo>
                    <a:pt x="83356" y="688421"/>
                  </a:lnTo>
                  <a:lnTo>
                    <a:pt x="111305" y="722795"/>
                  </a:lnTo>
                  <a:lnTo>
                    <a:pt x="142568" y="754115"/>
                  </a:lnTo>
                  <a:lnTo>
                    <a:pt x="176881" y="782116"/>
                  </a:lnTo>
                  <a:lnTo>
                    <a:pt x="213980" y="806534"/>
                  </a:lnTo>
                  <a:lnTo>
                    <a:pt x="253603" y="827105"/>
                  </a:lnTo>
                  <a:lnTo>
                    <a:pt x="295485" y="843564"/>
                  </a:lnTo>
                  <a:lnTo>
                    <a:pt x="339363" y="855648"/>
                  </a:lnTo>
                  <a:lnTo>
                    <a:pt x="384974" y="863091"/>
                  </a:lnTo>
                  <a:lnTo>
                    <a:pt x="432053" y="865631"/>
                  </a:lnTo>
                  <a:lnTo>
                    <a:pt x="479133" y="863091"/>
                  </a:lnTo>
                  <a:lnTo>
                    <a:pt x="524744" y="855648"/>
                  </a:lnTo>
                  <a:lnTo>
                    <a:pt x="568622" y="843564"/>
                  </a:lnTo>
                  <a:lnTo>
                    <a:pt x="610504" y="827105"/>
                  </a:lnTo>
                  <a:lnTo>
                    <a:pt x="650127" y="806534"/>
                  </a:lnTo>
                  <a:lnTo>
                    <a:pt x="687226" y="782116"/>
                  </a:lnTo>
                  <a:lnTo>
                    <a:pt x="721539" y="754115"/>
                  </a:lnTo>
                  <a:lnTo>
                    <a:pt x="752802" y="722795"/>
                  </a:lnTo>
                  <a:lnTo>
                    <a:pt x="780751" y="688421"/>
                  </a:lnTo>
                  <a:lnTo>
                    <a:pt x="805123" y="651256"/>
                  </a:lnTo>
                  <a:lnTo>
                    <a:pt x="825655" y="611564"/>
                  </a:lnTo>
                  <a:lnTo>
                    <a:pt x="842083" y="569610"/>
                  </a:lnTo>
                  <a:lnTo>
                    <a:pt x="854143" y="525658"/>
                  </a:lnTo>
                  <a:lnTo>
                    <a:pt x="861572" y="479971"/>
                  </a:lnTo>
                  <a:lnTo>
                    <a:pt x="864107" y="432815"/>
                  </a:lnTo>
                  <a:lnTo>
                    <a:pt x="861572" y="385660"/>
                  </a:lnTo>
                  <a:lnTo>
                    <a:pt x="854143" y="339973"/>
                  </a:lnTo>
                  <a:lnTo>
                    <a:pt x="842083" y="296021"/>
                  </a:lnTo>
                  <a:lnTo>
                    <a:pt x="825655" y="254067"/>
                  </a:lnTo>
                  <a:lnTo>
                    <a:pt x="805123" y="214375"/>
                  </a:lnTo>
                  <a:lnTo>
                    <a:pt x="780751" y="177210"/>
                  </a:lnTo>
                  <a:lnTo>
                    <a:pt x="752802" y="142836"/>
                  </a:lnTo>
                  <a:lnTo>
                    <a:pt x="721539" y="111516"/>
                  </a:lnTo>
                  <a:lnTo>
                    <a:pt x="687226" y="83515"/>
                  </a:lnTo>
                  <a:lnTo>
                    <a:pt x="650127" y="59097"/>
                  </a:lnTo>
                  <a:lnTo>
                    <a:pt x="610504" y="38526"/>
                  </a:lnTo>
                  <a:lnTo>
                    <a:pt x="568622" y="22067"/>
                  </a:lnTo>
                  <a:lnTo>
                    <a:pt x="524744" y="9983"/>
                  </a:lnTo>
                  <a:lnTo>
                    <a:pt x="479133" y="2539"/>
                  </a:lnTo>
                  <a:lnTo>
                    <a:pt x="432053" y="0"/>
                  </a:lnTo>
                  <a:close/>
                </a:path>
              </a:pathLst>
            </a:custGeom>
            <a:solidFill>
              <a:srgbClr val="0D7E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16"/>
            <p:cNvSpPr/>
            <p:nvPr/>
          </p:nvSpPr>
          <p:spPr>
            <a:xfrm>
              <a:off x="6773376" y="2493937"/>
              <a:ext cx="608295" cy="978080"/>
            </a:xfrm>
            <a:custGeom>
              <a:avLst/>
              <a:gdLst/>
              <a:ahLst/>
              <a:cxnLst/>
              <a:rect l="l" t="t" r="r" b="b"/>
              <a:pathLst>
                <a:path w="2520950" h="806450">
                  <a:moveTo>
                    <a:pt x="0" y="806196"/>
                  </a:moveTo>
                  <a:lnTo>
                    <a:pt x="0" y="0"/>
                  </a:lnTo>
                </a:path>
                <a:path w="2520950" h="806450">
                  <a:moveTo>
                    <a:pt x="0" y="0"/>
                  </a:moveTo>
                  <a:lnTo>
                    <a:pt x="2520569" y="0"/>
                  </a:lnTo>
                </a:path>
              </a:pathLst>
            </a:custGeom>
            <a:ln w="6096">
              <a:solidFill>
                <a:srgbClr val="0D7EB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3" name="Rectangle 52"/>
          <p:cNvSpPr/>
          <p:nvPr/>
        </p:nvSpPr>
        <p:spPr>
          <a:xfrm>
            <a:off x="2964073" y="3772658"/>
            <a:ext cx="1219031" cy="2324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MEKAR 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PUTIH</a:t>
            </a:r>
          </a:p>
        </p:txBody>
      </p:sp>
    </p:spTree>
    <p:extLst>
      <p:ext uri="{BB962C8B-B14F-4D97-AF65-F5344CB8AC3E}">
        <p14:creationId xmlns:p14="http://schemas.microsoft.com/office/powerpoint/2010/main" val="5586225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83640" y="1554288"/>
            <a:ext cx="2122360" cy="23898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463"/>
          </a:p>
        </p:txBody>
      </p:sp>
      <p:sp>
        <p:nvSpPr>
          <p:cNvPr id="3" name="object 3"/>
          <p:cNvSpPr/>
          <p:nvPr/>
        </p:nvSpPr>
        <p:spPr>
          <a:xfrm>
            <a:off x="4374736" y="1559242"/>
            <a:ext cx="3500533" cy="23811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463"/>
          </a:p>
        </p:txBody>
      </p:sp>
      <p:sp>
        <p:nvSpPr>
          <p:cNvPr id="4" name="object 4"/>
          <p:cNvSpPr/>
          <p:nvPr/>
        </p:nvSpPr>
        <p:spPr>
          <a:xfrm>
            <a:off x="2538412" y="1560480"/>
            <a:ext cx="2929700" cy="23749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463" dirty="0"/>
          </a:p>
        </p:txBody>
      </p:sp>
      <p:sp>
        <p:nvSpPr>
          <p:cNvPr id="5" name="object 5"/>
          <p:cNvSpPr/>
          <p:nvPr/>
        </p:nvSpPr>
        <p:spPr>
          <a:xfrm>
            <a:off x="775144" y="2795015"/>
            <a:ext cx="3469577" cy="30956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463"/>
          </a:p>
        </p:txBody>
      </p:sp>
      <p:sp>
        <p:nvSpPr>
          <p:cNvPr id="6" name="object 6"/>
          <p:cNvSpPr txBox="1"/>
          <p:nvPr/>
        </p:nvSpPr>
        <p:spPr>
          <a:xfrm>
            <a:off x="390874" y="1497639"/>
            <a:ext cx="1803202" cy="1510831"/>
          </a:xfrm>
          <a:prstGeom prst="rect">
            <a:avLst/>
          </a:prstGeom>
        </p:spPr>
        <p:txBody>
          <a:bodyPr vert="horz" wrap="square" lIns="0" tIns="10319" rIns="0" bIns="0" rtlCol="0">
            <a:spAutoFit/>
          </a:bodyPr>
          <a:lstStyle/>
          <a:p>
            <a:pPr marL="196056" indent="-185738">
              <a:spcBef>
                <a:spcPts val="81"/>
              </a:spcBef>
              <a:buAutoNum type="arabicPeriod"/>
              <a:tabLst>
                <a:tab pos="196056" algn="l"/>
              </a:tabLst>
            </a:pPr>
            <a:r>
              <a:rPr sz="975" spc="-4" dirty="0">
                <a:latin typeface="Arial"/>
                <a:cs typeface="Arial"/>
              </a:rPr>
              <a:t>Air (*Hydrogen and</a:t>
            </a:r>
            <a:r>
              <a:rPr sz="975" spc="-65" dirty="0">
                <a:latin typeface="Arial"/>
                <a:cs typeface="Arial"/>
              </a:rPr>
              <a:t> </a:t>
            </a:r>
            <a:r>
              <a:rPr sz="975" spc="-4" dirty="0">
                <a:latin typeface="Arial"/>
                <a:cs typeface="Arial"/>
              </a:rPr>
              <a:t>*Oxygen)</a:t>
            </a:r>
            <a:endParaRPr sz="975" dirty="0">
              <a:latin typeface="Arial"/>
              <a:cs typeface="Arial"/>
            </a:endParaRPr>
          </a:p>
          <a:p>
            <a:pPr marL="196056" indent="-185738">
              <a:buAutoNum type="arabicPeriod"/>
              <a:tabLst>
                <a:tab pos="196056" algn="l"/>
              </a:tabLst>
            </a:pPr>
            <a:r>
              <a:rPr sz="975" dirty="0">
                <a:latin typeface="Arial"/>
                <a:cs typeface="Arial"/>
              </a:rPr>
              <a:t>*Karbon</a:t>
            </a:r>
          </a:p>
          <a:p>
            <a:pPr marL="196056" indent="-185738">
              <a:buAutoNum type="arabicPeriod"/>
              <a:tabLst>
                <a:tab pos="196056" algn="l"/>
              </a:tabLst>
            </a:pPr>
            <a:r>
              <a:rPr sz="975" spc="-4" dirty="0">
                <a:latin typeface="Arial"/>
                <a:cs typeface="Arial"/>
              </a:rPr>
              <a:t>*Nitrogen</a:t>
            </a:r>
            <a:endParaRPr sz="975" dirty="0">
              <a:latin typeface="Arial"/>
              <a:cs typeface="Arial"/>
            </a:endParaRPr>
          </a:p>
          <a:p>
            <a:pPr marL="10319" marR="438031">
              <a:buAutoNum type="arabicPeriod"/>
              <a:tabLst>
                <a:tab pos="196056" algn="l"/>
              </a:tabLst>
            </a:pPr>
            <a:r>
              <a:rPr sz="975" dirty="0">
                <a:latin typeface="Arial"/>
                <a:cs typeface="Arial"/>
              </a:rPr>
              <a:t>*Potassium</a:t>
            </a:r>
            <a:r>
              <a:rPr sz="975" spc="-98" dirty="0">
                <a:latin typeface="Arial"/>
                <a:cs typeface="Arial"/>
              </a:rPr>
              <a:t> </a:t>
            </a:r>
            <a:r>
              <a:rPr sz="975" dirty="0">
                <a:latin typeface="Arial"/>
                <a:cs typeface="Arial"/>
              </a:rPr>
              <a:t>(0.185%)  5. </a:t>
            </a:r>
            <a:r>
              <a:rPr sz="975" spc="-4" dirty="0">
                <a:latin typeface="Arial"/>
                <a:cs typeface="Arial"/>
              </a:rPr>
              <a:t>*Calcium</a:t>
            </a:r>
            <a:r>
              <a:rPr sz="975" spc="57" dirty="0">
                <a:latin typeface="Arial"/>
                <a:cs typeface="Arial"/>
              </a:rPr>
              <a:t> </a:t>
            </a:r>
            <a:r>
              <a:rPr sz="975" dirty="0">
                <a:latin typeface="Arial"/>
                <a:cs typeface="Arial"/>
              </a:rPr>
              <a:t>(0.074%)</a:t>
            </a:r>
          </a:p>
          <a:p>
            <a:pPr marL="196056" indent="-185738">
              <a:buAutoNum type="arabicPeriod" startAt="6"/>
              <a:tabLst>
                <a:tab pos="196056" algn="l"/>
              </a:tabLst>
            </a:pPr>
            <a:r>
              <a:rPr sz="975" spc="-4" dirty="0">
                <a:latin typeface="Arial"/>
                <a:cs typeface="Arial"/>
              </a:rPr>
              <a:t>*Phosphorus</a:t>
            </a:r>
            <a:r>
              <a:rPr sz="975" spc="-81" dirty="0">
                <a:latin typeface="Arial"/>
                <a:cs typeface="Arial"/>
              </a:rPr>
              <a:t> </a:t>
            </a:r>
            <a:r>
              <a:rPr sz="975" dirty="0">
                <a:latin typeface="Arial"/>
                <a:cs typeface="Arial"/>
              </a:rPr>
              <a:t>(0.022%)</a:t>
            </a:r>
          </a:p>
          <a:p>
            <a:pPr marL="196056" indent="-185738">
              <a:buAutoNum type="arabicPeriod" startAt="6"/>
              <a:tabLst>
                <a:tab pos="196056" algn="l"/>
              </a:tabLst>
            </a:pPr>
            <a:r>
              <a:rPr sz="975" spc="-4" dirty="0">
                <a:latin typeface="Arial"/>
                <a:cs typeface="Arial"/>
              </a:rPr>
              <a:t>*Magnesium</a:t>
            </a:r>
            <a:r>
              <a:rPr sz="975" spc="-73" dirty="0">
                <a:latin typeface="Arial"/>
                <a:cs typeface="Arial"/>
              </a:rPr>
              <a:t> </a:t>
            </a:r>
            <a:r>
              <a:rPr sz="975" dirty="0">
                <a:latin typeface="Arial"/>
                <a:cs typeface="Arial"/>
              </a:rPr>
              <a:t>(0.015%)</a:t>
            </a:r>
          </a:p>
          <a:p>
            <a:pPr marL="10319"/>
            <a:r>
              <a:rPr sz="975" dirty="0">
                <a:latin typeface="Arial"/>
                <a:cs typeface="Arial"/>
              </a:rPr>
              <a:t>8. *Sulfur</a:t>
            </a:r>
            <a:r>
              <a:rPr sz="975" spc="61" dirty="0">
                <a:latin typeface="Arial"/>
                <a:cs typeface="Arial"/>
              </a:rPr>
              <a:t> </a:t>
            </a:r>
            <a:r>
              <a:rPr sz="975" dirty="0">
                <a:latin typeface="Arial"/>
                <a:cs typeface="Arial"/>
              </a:rPr>
              <a:t>(0.014%)</a:t>
            </a:r>
          </a:p>
          <a:p>
            <a:pPr marL="10319"/>
            <a:r>
              <a:rPr sz="975" dirty="0">
                <a:latin typeface="Arial"/>
                <a:cs typeface="Arial"/>
              </a:rPr>
              <a:t>9. </a:t>
            </a:r>
            <a:r>
              <a:rPr sz="975" spc="-4" dirty="0">
                <a:latin typeface="Arial"/>
                <a:cs typeface="Arial"/>
              </a:rPr>
              <a:t>Sodium</a:t>
            </a:r>
            <a:r>
              <a:rPr sz="975" spc="-179" dirty="0">
                <a:latin typeface="Arial"/>
                <a:cs typeface="Arial"/>
              </a:rPr>
              <a:t> </a:t>
            </a:r>
            <a:r>
              <a:rPr sz="975" spc="-4" dirty="0">
                <a:latin typeface="Arial"/>
                <a:cs typeface="Arial"/>
              </a:rPr>
              <a:t>(0.0018%)</a:t>
            </a:r>
            <a:endParaRPr sz="975" dirty="0">
              <a:latin typeface="Arial"/>
              <a:cs typeface="Arial"/>
            </a:endParaRPr>
          </a:p>
          <a:p>
            <a:pPr marL="10319"/>
            <a:r>
              <a:rPr sz="975" spc="-4" dirty="0">
                <a:latin typeface="Arial"/>
                <a:cs typeface="Arial"/>
              </a:rPr>
              <a:t>10. </a:t>
            </a:r>
            <a:r>
              <a:rPr sz="975" dirty="0">
                <a:latin typeface="Arial"/>
                <a:cs typeface="Arial"/>
              </a:rPr>
              <a:t>*Iron</a:t>
            </a:r>
            <a:r>
              <a:rPr sz="975" spc="-171" dirty="0">
                <a:latin typeface="Arial"/>
                <a:cs typeface="Arial"/>
              </a:rPr>
              <a:t> </a:t>
            </a:r>
            <a:r>
              <a:rPr sz="975" spc="-4" dirty="0">
                <a:latin typeface="Arial"/>
                <a:cs typeface="Arial"/>
              </a:rPr>
              <a:t>(0.00078%)</a:t>
            </a:r>
            <a:endParaRPr sz="975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90874" y="2983849"/>
            <a:ext cx="1725295" cy="2411077"/>
          </a:xfrm>
          <a:prstGeom prst="rect">
            <a:avLst/>
          </a:prstGeom>
        </p:spPr>
        <p:txBody>
          <a:bodyPr vert="horz" wrap="square" lIns="0" tIns="10319" rIns="0" bIns="0" rtlCol="0">
            <a:spAutoFit/>
          </a:bodyPr>
          <a:lstStyle/>
          <a:p>
            <a:pPr marL="196056" indent="-185738">
              <a:spcBef>
                <a:spcPts val="81"/>
              </a:spcBef>
              <a:buAutoNum type="arabicPeriod" startAt="11"/>
              <a:tabLst>
                <a:tab pos="196056" algn="l"/>
              </a:tabLst>
            </a:pPr>
            <a:r>
              <a:rPr sz="975" spc="-4" dirty="0">
                <a:latin typeface="Arial"/>
                <a:cs typeface="Arial"/>
              </a:rPr>
              <a:t>*Boron </a:t>
            </a:r>
            <a:r>
              <a:rPr sz="975" dirty="0">
                <a:latin typeface="Arial"/>
                <a:cs typeface="Arial"/>
              </a:rPr>
              <a:t>Strontium</a:t>
            </a:r>
            <a:r>
              <a:rPr sz="975" spc="-118" dirty="0">
                <a:latin typeface="Arial"/>
                <a:cs typeface="Arial"/>
              </a:rPr>
              <a:t> </a:t>
            </a:r>
            <a:r>
              <a:rPr sz="975" spc="-4" dirty="0">
                <a:latin typeface="Arial"/>
                <a:cs typeface="Arial"/>
              </a:rPr>
              <a:t>Aluminum</a:t>
            </a:r>
            <a:endParaRPr sz="975" dirty="0">
              <a:latin typeface="Arial"/>
              <a:cs typeface="Arial"/>
            </a:endParaRPr>
          </a:p>
          <a:p>
            <a:pPr marL="196056" indent="-185738">
              <a:buAutoNum type="arabicPeriod" startAt="11"/>
              <a:tabLst>
                <a:tab pos="196056" algn="l"/>
              </a:tabLst>
            </a:pPr>
            <a:r>
              <a:rPr sz="975" spc="-4" dirty="0">
                <a:latin typeface="Arial"/>
                <a:cs typeface="Arial"/>
              </a:rPr>
              <a:t>*Manganese</a:t>
            </a:r>
            <a:endParaRPr sz="975" dirty="0">
              <a:latin typeface="Arial"/>
              <a:cs typeface="Arial"/>
            </a:endParaRPr>
          </a:p>
          <a:p>
            <a:pPr marL="196056" indent="-185738">
              <a:buAutoNum type="arabicPeriod" startAt="11"/>
              <a:tabLst>
                <a:tab pos="196056" algn="l"/>
              </a:tabLst>
            </a:pPr>
            <a:r>
              <a:rPr sz="975" spc="-4" dirty="0">
                <a:latin typeface="Arial"/>
                <a:cs typeface="Arial"/>
              </a:rPr>
              <a:t>*Copper</a:t>
            </a:r>
            <a:endParaRPr sz="975" dirty="0">
              <a:latin typeface="Arial"/>
              <a:cs typeface="Arial"/>
            </a:endParaRPr>
          </a:p>
          <a:p>
            <a:pPr marL="196056" indent="-185738">
              <a:buAutoNum type="arabicPeriod" startAt="11"/>
              <a:tabLst>
                <a:tab pos="196056" algn="l"/>
              </a:tabLst>
            </a:pPr>
            <a:r>
              <a:rPr sz="975" spc="-8" dirty="0">
                <a:latin typeface="Arial"/>
                <a:cs typeface="Arial"/>
              </a:rPr>
              <a:t>Titanium</a:t>
            </a:r>
            <a:endParaRPr sz="975" dirty="0">
              <a:latin typeface="Arial"/>
              <a:cs typeface="Arial"/>
            </a:endParaRPr>
          </a:p>
          <a:p>
            <a:pPr marL="196056" indent="-185738">
              <a:buAutoNum type="arabicPeriod" startAt="11"/>
              <a:tabLst>
                <a:tab pos="196056" algn="l"/>
              </a:tabLst>
            </a:pPr>
            <a:r>
              <a:rPr sz="975" spc="-4" dirty="0">
                <a:latin typeface="Arial"/>
                <a:cs typeface="Arial"/>
              </a:rPr>
              <a:t>Nickel</a:t>
            </a:r>
            <a:endParaRPr sz="975" dirty="0">
              <a:latin typeface="Arial"/>
              <a:cs typeface="Arial"/>
            </a:endParaRPr>
          </a:p>
          <a:p>
            <a:pPr marL="196056" indent="-185738">
              <a:buAutoNum type="arabicPeriod" startAt="11"/>
              <a:tabLst>
                <a:tab pos="196056" algn="l"/>
              </a:tabLst>
            </a:pPr>
            <a:r>
              <a:rPr sz="975" spc="-12" dirty="0">
                <a:latin typeface="Arial"/>
                <a:cs typeface="Arial"/>
              </a:rPr>
              <a:t>Vanadium</a:t>
            </a:r>
            <a:endParaRPr sz="975" dirty="0">
              <a:latin typeface="Arial"/>
              <a:cs typeface="Arial"/>
            </a:endParaRPr>
          </a:p>
          <a:p>
            <a:pPr marL="196056" indent="-185738">
              <a:buAutoNum type="arabicPeriod" startAt="11"/>
              <a:tabLst>
                <a:tab pos="196056" algn="l"/>
              </a:tabLst>
            </a:pPr>
            <a:r>
              <a:rPr sz="975" dirty="0">
                <a:latin typeface="Arial"/>
                <a:cs typeface="Arial"/>
              </a:rPr>
              <a:t>Chromium</a:t>
            </a:r>
          </a:p>
          <a:p>
            <a:pPr marL="196056" indent="-185738">
              <a:buAutoNum type="arabicPeriod" startAt="11"/>
              <a:tabLst>
                <a:tab pos="196056" algn="l"/>
              </a:tabLst>
            </a:pPr>
            <a:r>
              <a:rPr sz="975" spc="-4" dirty="0">
                <a:latin typeface="Arial"/>
                <a:cs typeface="Arial"/>
              </a:rPr>
              <a:t>Zirconium</a:t>
            </a:r>
            <a:endParaRPr sz="975" dirty="0">
              <a:latin typeface="Arial"/>
              <a:cs typeface="Arial"/>
            </a:endParaRPr>
          </a:p>
          <a:p>
            <a:pPr marL="196056" indent="-185738">
              <a:buAutoNum type="arabicPeriod" startAt="11"/>
              <a:tabLst>
                <a:tab pos="196056" algn="l"/>
              </a:tabLst>
            </a:pPr>
            <a:r>
              <a:rPr sz="975" spc="-4" dirty="0">
                <a:latin typeface="Arial"/>
                <a:cs typeface="Arial"/>
              </a:rPr>
              <a:t>*Molybdenum</a:t>
            </a:r>
            <a:endParaRPr sz="975" dirty="0">
              <a:latin typeface="Arial"/>
              <a:cs typeface="Arial"/>
            </a:endParaRPr>
          </a:p>
          <a:p>
            <a:pPr marL="196056" indent="-185738">
              <a:buAutoNum type="arabicPeriod" startAt="11"/>
              <a:tabLst>
                <a:tab pos="196056" algn="l"/>
              </a:tabLst>
            </a:pPr>
            <a:r>
              <a:rPr sz="975" spc="-12" dirty="0">
                <a:latin typeface="Arial"/>
                <a:cs typeface="Arial"/>
              </a:rPr>
              <a:t>Tin</a:t>
            </a:r>
            <a:endParaRPr sz="975" dirty="0">
              <a:latin typeface="Arial"/>
              <a:cs typeface="Arial"/>
            </a:endParaRPr>
          </a:p>
          <a:p>
            <a:pPr marL="196056" indent="-185738">
              <a:buAutoNum type="arabicPeriod" startAt="11"/>
              <a:tabLst>
                <a:tab pos="196056" algn="l"/>
              </a:tabLst>
            </a:pPr>
            <a:r>
              <a:rPr sz="975" spc="-4" dirty="0">
                <a:latin typeface="Arial"/>
                <a:cs typeface="Arial"/>
              </a:rPr>
              <a:t>*Zinc</a:t>
            </a:r>
            <a:endParaRPr sz="975" dirty="0">
              <a:latin typeface="Arial"/>
              <a:cs typeface="Arial"/>
            </a:endParaRPr>
          </a:p>
          <a:p>
            <a:pPr marL="196056" indent="-185738">
              <a:buAutoNum type="arabicPeriod" startAt="11"/>
              <a:tabLst>
                <a:tab pos="196056" algn="l"/>
              </a:tabLst>
            </a:pPr>
            <a:r>
              <a:rPr sz="975" spc="-4" dirty="0">
                <a:latin typeface="Arial"/>
                <a:cs typeface="Arial"/>
              </a:rPr>
              <a:t>*Chlorine</a:t>
            </a:r>
            <a:endParaRPr sz="975" dirty="0">
              <a:latin typeface="Arial"/>
              <a:cs typeface="Arial"/>
            </a:endParaRPr>
          </a:p>
          <a:p>
            <a:pPr marL="196056" indent="-185738">
              <a:buAutoNum type="arabicPeriod" startAt="11"/>
              <a:tabLst>
                <a:tab pos="196056" algn="l"/>
              </a:tabLst>
            </a:pPr>
            <a:r>
              <a:rPr sz="975" dirty="0">
                <a:latin typeface="Arial"/>
                <a:cs typeface="Arial"/>
              </a:rPr>
              <a:t>Cobalt</a:t>
            </a:r>
          </a:p>
          <a:p>
            <a:pPr marL="196056" indent="-185738">
              <a:buAutoNum type="arabicPeriod" startAt="11"/>
              <a:tabLst>
                <a:tab pos="196056" algn="l"/>
              </a:tabLst>
            </a:pPr>
            <a:r>
              <a:rPr sz="975" spc="-4" dirty="0">
                <a:latin typeface="Arial"/>
                <a:cs typeface="Arial"/>
              </a:rPr>
              <a:t>Barium</a:t>
            </a:r>
            <a:endParaRPr sz="975" dirty="0">
              <a:latin typeface="Arial"/>
              <a:cs typeface="Arial"/>
            </a:endParaRPr>
          </a:p>
          <a:p>
            <a:pPr marL="196056" indent="-185738">
              <a:buAutoNum type="arabicPeriod" startAt="11"/>
              <a:tabLst>
                <a:tab pos="196056" algn="l"/>
              </a:tabLst>
            </a:pPr>
            <a:r>
              <a:rPr sz="975" spc="-4" dirty="0">
                <a:latin typeface="Arial"/>
                <a:cs typeface="Arial"/>
              </a:rPr>
              <a:t>Silver</a:t>
            </a:r>
            <a:endParaRPr sz="975" dirty="0">
              <a:latin typeface="Arial"/>
              <a:cs typeface="Arial"/>
            </a:endParaRPr>
          </a:p>
          <a:p>
            <a:pPr marL="196056" indent="-185738">
              <a:spcBef>
                <a:spcPts val="4"/>
              </a:spcBef>
              <a:buAutoNum type="arabicPeriod" startAt="11"/>
              <a:tabLst>
                <a:tab pos="196056" algn="l"/>
              </a:tabLst>
            </a:pPr>
            <a:r>
              <a:rPr sz="975" spc="-4" dirty="0">
                <a:latin typeface="Arial"/>
                <a:cs typeface="Arial"/>
              </a:rPr>
              <a:t>Bismuth</a:t>
            </a:r>
            <a:endParaRPr sz="975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90874" y="5509094"/>
            <a:ext cx="3862308" cy="333842"/>
          </a:xfrm>
          <a:prstGeom prst="rect">
            <a:avLst/>
          </a:prstGeom>
        </p:spPr>
        <p:txBody>
          <a:bodyPr vert="horz" wrap="square" lIns="0" tIns="10319" rIns="0" bIns="0" rtlCol="0">
            <a:spAutoFit/>
          </a:bodyPr>
          <a:lstStyle/>
          <a:p>
            <a:pPr marL="10319">
              <a:lnSpc>
                <a:spcPts val="1352"/>
              </a:lnSpc>
              <a:spcBef>
                <a:spcPts val="81"/>
              </a:spcBef>
            </a:pPr>
            <a:r>
              <a:rPr sz="1138" b="1" spc="-16" dirty="0">
                <a:latin typeface="Arial"/>
                <a:cs typeface="Arial"/>
              </a:rPr>
              <a:t>Ada </a:t>
            </a:r>
            <a:r>
              <a:rPr sz="1138" b="1" dirty="0">
                <a:latin typeface="Arial"/>
                <a:cs typeface="Arial"/>
              </a:rPr>
              <a:t>sekitar </a:t>
            </a:r>
            <a:r>
              <a:rPr sz="1138" b="1" spc="-4" dirty="0">
                <a:latin typeface="Arial"/>
                <a:cs typeface="Arial"/>
              </a:rPr>
              <a:t>26 unsur </a:t>
            </a:r>
            <a:r>
              <a:rPr sz="1138" b="1" spc="-12" dirty="0">
                <a:latin typeface="Arial"/>
                <a:cs typeface="Arial"/>
              </a:rPr>
              <a:t>yang </a:t>
            </a:r>
            <a:r>
              <a:rPr sz="1138" b="1" spc="-4" dirty="0">
                <a:latin typeface="Arial"/>
                <a:cs typeface="Arial"/>
              </a:rPr>
              <a:t>terkandung </a:t>
            </a:r>
            <a:r>
              <a:rPr sz="1138" b="1" dirty="0">
                <a:latin typeface="Arial"/>
                <a:cs typeface="Arial"/>
              </a:rPr>
              <a:t>dalam </a:t>
            </a:r>
            <a:r>
              <a:rPr sz="1138" b="1" spc="-4" dirty="0">
                <a:latin typeface="Arial"/>
                <a:cs typeface="Arial"/>
              </a:rPr>
              <a:t>buah</a:t>
            </a:r>
            <a:r>
              <a:rPr sz="1138" b="1" spc="-20" dirty="0">
                <a:latin typeface="Arial"/>
                <a:cs typeface="Arial"/>
              </a:rPr>
              <a:t> </a:t>
            </a:r>
            <a:r>
              <a:rPr sz="1138" b="1" spc="-4" dirty="0">
                <a:latin typeface="Arial"/>
                <a:cs typeface="Arial"/>
              </a:rPr>
              <a:t>jeruk</a:t>
            </a:r>
            <a:endParaRPr sz="1138">
              <a:latin typeface="Arial"/>
              <a:cs typeface="Arial"/>
            </a:endParaRPr>
          </a:p>
          <a:p>
            <a:pPr marL="10319">
              <a:lnSpc>
                <a:spcPts val="1158"/>
              </a:lnSpc>
            </a:pPr>
            <a:r>
              <a:rPr sz="975" dirty="0">
                <a:latin typeface="Arial"/>
                <a:cs typeface="Arial"/>
              </a:rPr>
              <a:t>( </a:t>
            </a:r>
            <a:r>
              <a:rPr sz="975" spc="-4" dirty="0">
                <a:latin typeface="Arial"/>
                <a:cs typeface="Arial"/>
              </a:rPr>
              <a:t>tergantung pada jenis </a:t>
            </a:r>
            <a:r>
              <a:rPr sz="975" dirty="0">
                <a:latin typeface="Arial"/>
                <a:cs typeface="Arial"/>
              </a:rPr>
              <a:t>media tanam </a:t>
            </a:r>
            <a:r>
              <a:rPr sz="975" spc="-4" dirty="0">
                <a:latin typeface="Arial"/>
                <a:cs typeface="Arial"/>
              </a:rPr>
              <a:t>dari tanaman itu</a:t>
            </a:r>
            <a:r>
              <a:rPr sz="975" spc="-98" dirty="0">
                <a:latin typeface="Arial"/>
                <a:cs typeface="Arial"/>
              </a:rPr>
              <a:t> </a:t>
            </a:r>
            <a:r>
              <a:rPr sz="975" spc="-4" dirty="0">
                <a:latin typeface="Arial"/>
                <a:cs typeface="Arial"/>
              </a:rPr>
              <a:t>sendiri)</a:t>
            </a:r>
            <a:endParaRPr sz="975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96049" y="237617"/>
            <a:ext cx="4704834" cy="810639"/>
          </a:xfrm>
          <a:prstGeom prst="rect">
            <a:avLst/>
          </a:prstGeom>
        </p:spPr>
        <p:txBody>
          <a:bodyPr vert="horz" wrap="square" lIns="0" tIns="10319" rIns="0" bIns="0" rtlCol="0" anchor="ctr">
            <a:spAutoFit/>
          </a:bodyPr>
          <a:lstStyle/>
          <a:p>
            <a:pPr marL="10319">
              <a:lnSpc>
                <a:spcPct val="100000"/>
              </a:lnSpc>
              <a:spcBef>
                <a:spcPts val="81"/>
              </a:spcBef>
            </a:pPr>
            <a:r>
              <a:rPr lang="en-US" sz="2600" b="1" spc="-57" dirty="0"/>
              <a:t>PUPUK DARI BATU BARA MENGANDUNG 26 UNSUR</a:t>
            </a:r>
            <a:endParaRPr sz="2600" b="1" dirty="0"/>
          </a:p>
        </p:txBody>
      </p:sp>
      <p:sp>
        <p:nvSpPr>
          <p:cNvPr id="17" name="object 17"/>
          <p:cNvSpPr txBox="1"/>
          <p:nvPr/>
        </p:nvSpPr>
        <p:spPr>
          <a:xfrm>
            <a:off x="7437962" y="642937"/>
            <a:ext cx="172839" cy="410529"/>
          </a:xfrm>
          <a:prstGeom prst="rect">
            <a:avLst/>
          </a:prstGeom>
        </p:spPr>
        <p:txBody>
          <a:bodyPr vert="horz" wrap="square" lIns="0" tIns="10319" rIns="0" bIns="0" rtlCol="0">
            <a:spAutoFit/>
          </a:bodyPr>
          <a:lstStyle/>
          <a:p>
            <a:pPr marL="10319">
              <a:spcBef>
                <a:spcPts val="81"/>
              </a:spcBef>
            </a:pPr>
            <a:r>
              <a:rPr sz="2600" b="1" spc="-393" dirty="0">
                <a:solidFill>
                  <a:srgbClr val="FFFFFF"/>
                </a:solidFill>
                <a:latin typeface="Arial"/>
                <a:cs typeface="Arial"/>
              </a:rPr>
              <a:t>?</a:t>
            </a:r>
            <a:endParaRPr sz="26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95374" y="5535697"/>
            <a:ext cx="176966" cy="289441"/>
          </a:xfrm>
          <a:custGeom>
            <a:avLst/>
            <a:gdLst/>
            <a:ahLst/>
            <a:cxnLst/>
            <a:rect l="l" t="t" r="r" b="b"/>
            <a:pathLst>
              <a:path w="217804" h="356235">
                <a:moveTo>
                  <a:pt x="129412" y="126"/>
                </a:moveTo>
                <a:lnTo>
                  <a:pt x="90538" y="1308"/>
                </a:lnTo>
                <a:lnTo>
                  <a:pt x="9842" y="52704"/>
                </a:lnTo>
                <a:lnTo>
                  <a:pt x="0" y="86652"/>
                </a:lnTo>
                <a:lnTo>
                  <a:pt x="279" y="92024"/>
                </a:lnTo>
                <a:lnTo>
                  <a:pt x="1371" y="99669"/>
                </a:lnTo>
                <a:lnTo>
                  <a:pt x="2412" y="102361"/>
                </a:lnTo>
                <a:lnTo>
                  <a:pt x="5511" y="105460"/>
                </a:lnTo>
                <a:lnTo>
                  <a:pt x="7607" y="106006"/>
                </a:lnTo>
                <a:lnTo>
                  <a:pt x="12890" y="105092"/>
                </a:lnTo>
                <a:lnTo>
                  <a:pt x="16306" y="103860"/>
                </a:lnTo>
                <a:lnTo>
                  <a:pt x="20485" y="101853"/>
                </a:lnTo>
                <a:lnTo>
                  <a:pt x="77292" y="70459"/>
                </a:lnTo>
                <a:lnTo>
                  <a:pt x="77292" y="300405"/>
                </a:lnTo>
                <a:lnTo>
                  <a:pt x="9842" y="300405"/>
                </a:lnTo>
                <a:lnTo>
                  <a:pt x="8382" y="300901"/>
                </a:lnTo>
                <a:lnTo>
                  <a:pt x="825" y="323253"/>
                </a:lnTo>
                <a:lnTo>
                  <a:pt x="825" y="333628"/>
                </a:lnTo>
                <a:lnTo>
                  <a:pt x="10020" y="355841"/>
                </a:lnTo>
                <a:lnTo>
                  <a:pt x="208102" y="355841"/>
                </a:lnTo>
                <a:lnTo>
                  <a:pt x="217398" y="333628"/>
                </a:lnTo>
                <a:lnTo>
                  <a:pt x="217169" y="318833"/>
                </a:lnTo>
                <a:lnTo>
                  <a:pt x="208102" y="300405"/>
                </a:lnTo>
                <a:lnTo>
                  <a:pt x="148844" y="300405"/>
                </a:lnTo>
                <a:lnTo>
                  <a:pt x="148844" y="6819"/>
                </a:lnTo>
                <a:lnTo>
                  <a:pt x="137972" y="673"/>
                </a:lnTo>
                <a:lnTo>
                  <a:pt x="129412" y="126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 sz="1463"/>
          </a:p>
        </p:txBody>
      </p:sp>
      <p:sp>
        <p:nvSpPr>
          <p:cNvPr id="19" name="object 19"/>
          <p:cNvSpPr/>
          <p:nvPr/>
        </p:nvSpPr>
        <p:spPr>
          <a:xfrm>
            <a:off x="190490" y="5530816"/>
            <a:ext cx="186769" cy="299244"/>
          </a:xfrm>
          <a:custGeom>
            <a:avLst/>
            <a:gdLst/>
            <a:ahLst/>
            <a:cxnLst/>
            <a:rect l="l" t="t" r="r" b="b"/>
            <a:pathLst>
              <a:path w="229870" h="368300">
                <a:moveTo>
                  <a:pt x="89426" y="86829"/>
                </a:moveTo>
                <a:lnTo>
                  <a:pt x="77234" y="86829"/>
                </a:lnTo>
                <a:lnTo>
                  <a:pt x="77234" y="300316"/>
                </a:lnTo>
                <a:lnTo>
                  <a:pt x="17175" y="300316"/>
                </a:lnTo>
                <a:lnTo>
                  <a:pt x="754" y="334772"/>
                </a:lnTo>
                <a:lnTo>
                  <a:pt x="970" y="342341"/>
                </a:lnTo>
                <a:lnTo>
                  <a:pt x="17505" y="367944"/>
                </a:lnTo>
                <a:lnTo>
                  <a:pt x="213212" y="367906"/>
                </a:lnTo>
                <a:lnTo>
                  <a:pt x="226861" y="355803"/>
                </a:lnTo>
                <a:lnTo>
                  <a:pt x="17429" y="355739"/>
                </a:lnTo>
                <a:lnTo>
                  <a:pt x="17061" y="355549"/>
                </a:lnTo>
                <a:lnTo>
                  <a:pt x="12933" y="334441"/>
                </a:lnTo>
                <a:lnTo>
                  <a:pt x="13115" y="327761"/>
                </a:lnTo>
                <a:lnTo>
                  <a:pt x="18013" y="312508"/>
                </a:lnTo>
                <a:lnTo>
                  <a:pt x="86695" y="312508"/>
                </a:lnTo>
                <a:lnTo>
                  <a:pt x="89426" y="309778"/>
                </a:lnTo>
                <a:lnTo>
                  <a:pt x="89426" y="86829"/>
                </a:lnTo>
                <a:close/>
              </a:path>
              <a:path w="229870" h="368300">
                <a:moveTo>
                  <a:pt x="160784" y="12192"/>
                </a:moveTo>
                <a:lnTo>
                  <a:pt x="122954" y="12192"/>
                </a:lnTo>
                <a:lnTo>
                  <a:pt x="132326" y="12280"/>
                </a:lnTo>
                <a:lnTo>
                  <a:pt x="139476" y="12560"/>
                </a:lnTo>
                <a:lnTo>
                  <a:pt x="144721" y="13106"/>
                </a:lnTo>
                <a:lnTo>
                  <a:pt x="147668" y="13677"/>
                </a:lnTo>
                <a:lnTo>
                  <a:pt x="148709" y="14109"/>
                </a:lnTo>
                <a:lnTo>
                  <a:pt x="148760" y="309778"/>
                </a:lnTo>
                <a:lnTo>
                  <a:pt x="151490" y="312508"/>
                </a:lnTo>
                <a:lnTo>
                  <a:pt x="212006" y="312508"/>
                </a:lnTo>
                <a:lnTo>
                  <a:pt x="212933" y="312661"/>
                </a:lnTo>
                <a:lnTo>
                  <a:pt x="217353" y="334772"/>
                </a:lnTo>
                <a:lnTo>
                  <a:pt x="217177" y="340969"/>
                </a:lnTo>
                <a:lnTo>
                  <a:pt x="211765" y="355803"/>
                </a:lnTo>
                <a:lnTo>
                  <a:pt x="226861" y="355803"/>
                </a:lnTo>
                <a:lnTo>
                  <a:pt x="229532" y="334441"/>
                </a:lnTo>
                <a:lnTo>
                  <a:pt x="229329" y="326783"/>
                </a:lnTo>
                <a:lnTo>
                  <a:pt x="212806" y="300316"/>
                </a:lnTo>
                <a:lnTo>
                  <a:pt x="160952" y="300316"/>
                </a:lnTo>
                <a:lnTo>
                  <a:pt x="160836" y="12776"/>
                </a:lnTo>
                <a:lnTo>
                  <a:pt x="160784" y="12192"/>
                </a:lnTo>
                <a:close/>
              </a:path>
              <a:path w="229870" h="368300">
                <a:moveTo>
                  <a:pt x="122954" y="0"/>
                </a:moveTo>
                <a:lnTo>
                  <a:pt x="115143" y="0"/>
                </a:lnTo>
                <a:lnTo>
                  <a:pt x="108895" y="88"/>
                </a:lnTo>
                <a:lnTo>
                  <a:pt x="12362" y="53797"/>
                </a:lnTo>
                <a:lnTo>
                  <a:pt x="0" y="86829"/>
                </a:lnTo>
                <a:lnTo>
                  <a:pt x="195" y="95516"/>
                </a:lnTo>
                <a:lnTo>
                  <a:pt x="16705" y="117741"/>
                </a:lnTo>
                <a:lnTo>
                  <a:pt x="17290" y="117665"/>
                </a:lnTo>
                <a:lnTo>
                  <a:pt x="22992" y="116103"/>
                </a:lnTo>
                <a:lnTo>
                  <a:pt x="29507" y="113245"/>
                </a:lnTo>
                <a:lnTo>
                  <a:pt x="43481" y="105511"/>
                </a:lnTo>
                <a:lnTo>
                  <a:pt x="15537" y="105511"/>
                </a:lnTo>
                <a:lnTo>
                  <a:pt x="14483" y="105486"/>
                </a:lnTo>
                <a:lnTo>
                  <a:pt x="12194" y="86829"/>
                </a:lnTo>
                <a:lnTo>
                  <a:pt x="12280" y="79717"/>
                </a:lnTo>
                <a:lnTo>
                  <a:pt x="95115" y="14732"/>
                </a:lnTo>
                <a:lnTo>
                  <a:pt x="115334" y="12192"/>
                </a:lnTo>
                <a:lnTo>
                  <a:pt x="160784" y="12192"/>
                </a:lnTo>
                <a:lnTo>
                  <a:pt x="160685" y="11074"/>
                </a:lnTo>
                <a:lnTo>
                  <a:pt x="132440" y="88"/>
                </a:lnTo>
                <a:lnTo>
                  <a:pt x="122954" y="0"/>
                </a:lnTo>
                <a:close/>
              </a:path>
              <a:path w="229870" h="368300">
                <a:moveTo>
                  <a:pt x="82263" y="70104"/>
                </a:moveTo>
                <a:lnTo>
                  <a:pt x="23601" y="102577"/>
                </a:lnTo>
                <a:lnTo>
                  <a:pt x="18839" y="104622"/>
                </a:lnTo>
                <a:lnTo>
                  <a:pt x="15537" y="105511"/>
                </a:lnTo>
                <a:lnTo>
                  <a:pt x="43481" y="105511"/>
                </a:lnTo>
                <a:lnTo>
                  <a:pt x="77234" y="86829"/>
                </a:lnTo>
                <a:lnTo>
                  <a:pt x="89426" y="86829"/>
                </a:lnTo>
                <a:lnTo>
                  <a:pt x="89426" y="74320"/>
                </a:lnTo>
                <a:lnTo>
                  <a:pt x="88283" y="72326"/>
                </a:lnTo>
                <a:lnTo>
                  <a:pt x="84561" y="70129"/>
                </a:lnTo>
                <a:lnTo>
                  <a:pt x="82263" y="70104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 sz="1463"/>
          </a:p>
        </p:txBody>
      </p:sp>
      <p:sp>
        <p:nvSpPr>
          <p:cNvPr id="20" name="object 20"/>
          <p:cNvSpPr/>
          <p:nvPr/>
        </p:nvSpPr>
        <p:spPr>
          <a:xfrm>
            <a:off x="180206" y="5521044"/>
            <a:ext cx="176966" cy="289441"/>
          </a:xfrm>
          <a:custGeom>
            <a:avLst/>
            <a:gdLst/>
            <a:ahLst/>
            <a:cxnLst/>
            <a:rect l="l" t="t" r="r" b="b"/>
            <a:pathLst>
              <a:path w="217804" h="356235">
                <a:moveTo>
                  <a:pt x="116890" y="0"/>
                </a:moveTo>
                <a:lnTo>
                  <a:pt x="9829" y="52704"/>
                </a:lnTo>
                <a:lnTo>
                  <a:pt x="0" y="86664"/>
                </a:lnTo>
                <a:lnTo>
                  <a:pt x="279" y="92036"/>
                </a:lnTo>
                <a:lnTo>
                  <a:pt x="1371" y="99682"/>
                </a:lnTo>
                <a:lnTo>
                  <a:pt x="2413" y="102361"/>
                </a:lnTo>
                <a:lnTo>
                  <a:pt x="5511" y="105460"/>
                </a:lnTo>
                <a:lnTo>
                  <a:pt x="7607" y="106006"/>
                </a:lnTo>
                <a:lnTo>
                  <a:pt x="12890" y="105092"/>
                </a:lnTo>
                <a:lnTo>
                  <a:pt x="16294" y="103860"/>
                </a:lnTo>
                <a:lnTo>
                  <a:pt x="20485" y="101866"/>
                </a:lnTo>
                <a:lnTo>
                  <a:pt x="77292" y="70459"/>
                </a:lnTo>
                <a:lnTo>
                  <a:pt x="77292" y="300405"/>
                </a:lnTo>
                <a:lnTo>
                  <a:pt x="9829" y="300405"/>
                </a:lnTo>
                <a:lnTo>
                  <a:pt x="8382" y="300913"/>
                </a:lnTo>
                <a:lnTo>
                  <a:pt x="825" y="323253"/>
                </a:lnTo>
                <a:lnTo>
                  <a:pt x="825" y="333628"/>
                </a:lnTo>
                <a:lnTo>
                  <a:pt x="10020" y="355841"/>
                </a:lnTo>
                <a:lnTo>
                  <a:pt x="208102" y="355841"/>
                </a:lnTo>
                <a:lnTo>
                  <a:pt x="217385" y="333628"/>
                </a:lnTo>
                <a:lnTo>
                  <a:pt x="217157" y="318846"/>
                </a:lnTo>
                <a:lnTo>
                  <a:pt x="208102" y="300405"/>
                </a:lnTo>
                <a:lnTo>
                  <a:pt x="148844" y="300405"/>
                </a:lnTo>
                <a:lnTo>
                  <a:pt x="148844" y="6819"/>
                </a:lnTo>
                <a:lnTo>
                  <a:pt x="129413" y="139"/>
                </a:lnTo>
                <a:lnTo>
                  <a:pt x="116890" y="0"/>
                </a:lnTo>
                <a:close/>
              </a:path>
            </a:pathLst>
          </a:custGeom>
          <a:solidFill>
            <a:srgbClr val="2CAF9C"/>
          </a:solidFill>
        </p:spPr>
        <p:txBody>
          <a:bodyPr wrap="square" lIns="0" tIns="0" rIns="0" bIns="0" rtlCol="0"/>
          <a:lstStyle/>
          <a:p>
            <a:endParaRPr sz="1463"/>
          </a:p>
        </p:txBody>
      </p:sp>
      <p:sp>
        <p:nvSpPr>
          <p:cNvPr id="21" name="object 21"/>
          <p:cNvSpPr/>
          <p:nvPr/>
        </p:nvSpPr>
        <p:spPr>
          <a:xfrm>
            <a:off x="180206" y="5521044"/>
            <a:ext cx="176966" cy="289441"/>
          </a:xfrm>
          <a:custGeom>
            <a:avLst/>
            <a:gdLst/>
            <a:ahLst/>
            <a:cxnLst/>
            <a:rect l="l" t="t" r="r" b="b"/>
            <a:pathLst>
              <a:path w="217804" h="356235">
                <a:moveTo>
                  <a:pt x="116890" y="0"/>
                </a:moveTo>
                <a:lnTo>
                  <a:pt x="123812" y="0"/>
                </a:lnTo>
                <a:lnTo>
                  <a:pt x="129413" y="139"/>
                </a:lnTo>
                <a:lnTo>
                  <a:pt x="133680" y="406"/>
                </a:lnTo>
                <a:lnTo>
                  <a:pt x="137960" y="685"/>
                </a:lnTo>
                <a:lnTo>
                  <a:pt x="141198" y="1130"/>
                </a:lnTo>
                <a:lnTo>
                  <a:pt x="143383" y="1777"/>
                </a:lnTo>
                <a:lnTo>
                  <a:pt x="145567" y="2412"/>
                </a:lnTo>
                <a:lnTo>
                  <a:pt x="147027" y="3276"/>
                </a:lnTo>
                <a:lnTo>
                  <a:pt x="147751" y="4368"/>
                </a:lnTo>
                <a:lnTo>
                  <a:pt x="148475" y="5460"/>
                </a:lnTo>
                <a:lnTo>
                  <a:pt x="148844" y="6819"/>
                </a:lnTo>
                <a:lnTo>
                  <a:pt x="148844" y="8458"/>
                </a:lnTo>
                <a:lnTo>
                  <a:pt x="148844" y="300405"/>
                </a:lnTo>
                <a:lnTo>
                  <a:pt x="206463" y="300405"/>
                </a:lnTo>
                <a:lnTo>
                  <a:pt x="208102" y="300405"/>
                </a:lnTo>
                <a:lnTo>
                  <a:pt x="209613" y="300913"/>
                </a:lnTo>
                <a:lnTo>
                  <a:pt x="217385" y="323253"/>
                </a:lnTo>
                <a:lnTo>
                  <a:pt x="217385" y="328536"/>
                </a:lnTo>
                <a:lnTo>
                  <a:pt x="217385" y="333628"/>
                </a:lnTo>
                <a:lnTo>
                  <a:pt x="217119" y="337959"/>
                </a:lnTo>
                <a:lnTo>
                  <a:pt x="216573" y="341502"/>
                </a:lnTo>
                <a:lnTo>
                  <a:pt x="216026" y="345058"/>
                </a:lnTo>
                <a:lnTo>
                  <a:pt x="210832" y="354482"/>
                </a:lnTo>
                <a:lnTo>
                  <a:pt x="209562" y="355396"/>
                </a:lnTo>
                <a:lnTo>
                  <a:pt x="208102" y="355841"/>
                </a:lnTo>
                <a:lnTo>
                  <a:pt x="206463" y="355841"/>
                </a:lnTo>
                <a:lnTo>
                  <a:pt x="11468" y="355841"/>
                </a:lnTo>
                <a:lnTo>
                  <a:pt x="10020" y="355841"/>
                </a:lnTo>
                <a:lnTo>
                  <a:pt x="8648" y="355396"/>
                </a:lnTo>
                <a:lnTo>
                  <a:pt x="7378" y="354482"/>
                </a:lnTo>
                <a:lnTo>
                  <a:pt x="6108" y="353567"/>
                </a:lnTo>
                <a:lnTo>
                  <a:pt x="4965" y="352069"/>
                </a:lnTo>
                <a:lnTo>
                  <a:pt x="3962" y="349973"/>
                </a:lnTo>
                <a:lnTo>
                  <a:pt x="2959" y="347878"/>
                </a:lnTo>
                <a:lnTo>
                  <a:pt x="2184" y="345058"/>
                </a:lnTo>
                <a:lnTo>
                  <a:pt x="1638" y="341502"/>
                </a:lnTo>
                <a:lnTo>
                  <a:pt x="1092" y="337959"/>
                </a:lnTo>
                <a:lnTo>
                  <a:pt x="825" y="333628"/>
                </a:lnTo>
                <a:lnTo>
                  <a:pt x="825" y="328536"/>
                </a:lnTo>
                <a:lnTo>
                  <a:pt x="825" y="323253"/>
                </a:lnTo>
                <a:lnTo>
                  <a:pt x="1054" y="318846"/>
                </a:lnTo>
                <a:lnTo>
                  <a:pt x="1511" y="315290"/>
                </a:lnTo>
                <a:lnTo>
                  <a:pt x="1955" y="311746"/>
                </a:lnTo>
                <a:lnTo>
                  <a:pt x="2692" y="308876"/>
                </a:lnTo>
                <a:lnTo>
                  <a:pt x="3695" y="306692"/>
                </a:lnTo>
                <a:lnTo>
                  <a:pt x="4686" y="304507"/>
                </a:lnTo>
                <a:lnTo>
                  <a:pt x="5829" y="302907"/>
                </a:lnTo>
                <a:lnTo>
                  <a:pt x="7099" y="301904"/>
                </a:lnTo>
                <a:lnTo>
                  <a:pt x="8382" y="300913"/>
                </a:lnTo>
                <a:lnTo>
                  <a:pt x="9829" y="300405"/>
                </a:lnTo>
                <a:lnTo>
                  <a:pt x="11468" y="300405"/>
                </a:lnTo>
                <a:lnTo>
                  <a:pt x="77292" y="300405"/>
                </a:lnTo>
                <a:lnTo>
                  <a:pt x="77292" y="70459"/>
                </a:lnTo>
                <a:lnTo>
                  <a:pt x="20485" y="101866"/>
                </a:lnTo>
                <a:lnTo>
                  <a:pt x="16294" y="103860"/>
                </a:lnTo>
                <a:lnTo>
                  <a:pt x="12890" y="105092"/>
                </a:lnTo>
                <a:lnTo>
                  <a:pt x="10248" y="105549"/>
                </a:lnTo>
                <a:lnTo>
                  <a:pt x="7607" y="106006"/>
                </a:lnTo>
                <a:lnTo>
                  <a:pt x="5511" y="105460"/>
                </a:lnTo>
                <a:lnTo>
                  <a:pt x="3962" y="103911"/>
                </a:lnTo>
                <a:lnTo>
                  <a:pt x="2413" y="102361"/>
                </a:lnTo>
                <a:lnTo>
                  <a:pt x="1371" y="99682"/>
                </a:lnTo>
                <a:lnTo>
                  <a:pt x="825" y="95859"/>
                </a:lnTo>
                <a:lnTo>
                  <a:pt x="279" y="92036"/>
                </a:lnTo>
                <a:lnTo>
                  <a:pt x="0" y="86664"/>
                </a:lnTo>
                <a:lnTo>
                  <a:pt x="0" y="79743"/>
                </a:lnTo>
                <a:lnTo>
                  <a:pt x="0" y="75374"/>
                </a:lnTo>
                <a:lnTo>
                  <a:pt x="88" y="71780"/>
                </a:lnTo>
                <a:lnTo>
                  <a:pt x="279" y="68960"/>
                </a:lnTo>
                <a:lnTo>
                  <a:pt x="457" y="66128"/>
                </a:lnTo>
                <a:lnTo>
                  <a:pt x="4648" y="56807"/>
                </a:lnTo>
                <a:lnTo>
                  <a:pt x="5918" y="55524"/>
                </a:lnTo>
                <a:lnTo>
                  <a:pt x="7645" y="54165"/>
                </a:lnTo>
                <a:lnTo>
                  <a:pt x="9829" y="52704"/>
                </a:lnTo>
                <a:lnTo>
                  <a:pt x="85750" y="3543"/>
                </a:lnTo>
                <a:lnTo>
                  <a:pt x="86664" y="2819"/>
                </a:lnTo>
                <a:lnTo>
                  <a:pt x="87807" y="2222"/>
                </a:lnTo>
                <a:lnTo>
                  <a:pt x="89166" y="1777"/>
                </a:lnTo>
                <a:lnTo>
                  <a:pt x="90538" y="1320"/>
                </a:lnTo>
                <a:lnTo>
                  <a:pt x="92316" y="952"/>
                </a:lnTo>
                <a:lnTo>
                  <a:pt x="94500" y="685"/>
                </a:lnTo>
                <a:lnTo>
                  <a:pt x="96685" y="406"/>
                </a:lnTo>
                <a:lnTo>
                  <a:pt x="99542" y="228"/>
                </a:lnTo>
                <a:lnTo>
                  <a:pt x="103098" y="139"/>
                </a:lnTo>
                <a:lnTo>
                  <a:pt x="106654" y="38"/>
                </a:lnTo>
                <a:lnTo>
                  <a:pt x="111252" y="0"/>
                </a:lnTo>
                <a:lnTo>
                  <a:pt x="116890" y="0"/>
                </a:lnTo>
                <a:close/>
              </a:path>
            </a:pathLst>
          </a:custGeom>
          <a:ln w="12192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 sz="1463"/>
          </a:p>
        </p:txBody>
      </p:sp>
      <p:sp>
        <p:nvSpPr>
          <p:cNvPr id="22" name="object 22"/>
          <p:cNvSpPr/>
          <p:nvPr/>
        </p:nvSpPr>
        <p:spPr>
          <a:xfrm>
            <a:off x="7869078" y="4365117"/>
            <a:ext cx="1576292" cy="159486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463"/>
          </a:p>
        </p:txBody>
      </p:sp>
      <p:sp>
        <p:nvSpPr>
          <p:cNvPr id="23" name="object 23"/>
          <p:cNvSpPr/>
          <p:nvPr/>
        </p:nvSpPr>
        <p:spPr>
          <a:xfrm>
            <a:off x="4584001" y="3788092"/>
            <a:ext cx="2687002" cy="2253615"/>
          </a:xfrm>
          <a:custGeom>
            <a:avLst/>
            <a:gdLst/>
            <a:ahLst/>
            <a:cxnLst/>
            <a:rect l="l" t="t" r="r" b="b"/>
            <a:pathLst>
              <a:path w="3307079" h="2773679">
                <a:moveTo>
                  <a:pt x="2708909" y="0"/>
                </a:moveTo>
                <a:lnTo>
                  <a:pt x="598169" y="0"/>
                </a:lnTo>
                <a:lnTo>
                  <a:pt x="598169" y="1093215"/>
                </a:lnTo>
                <a:lnTo>
                  <a:pt x="0" y="1093215"/>
                </a:lnTo>
                <a:lnTo>
                  <a:pt x="1653540" y="2773679"/>
                </a:lnTo>
                <a:lnTo>
                  <a:pt x="3307079" y="1093215"/>
                </a:lnTo>
                <a:lnTo>
                  <a:pt x="2708909" y="1093215"/>
                </a:lnTo>
                <a:lnTo>
                  <a:pt x="2708909" y="0"/>
                </a:lnTo>
                <a:close/>
              </a:path>
            </a:pathLst>
          </a:custGeom>
          <a:solidFill>
            <a:srgbClr val="2CAF9C"/>
          </a:solidFill>
        </p:spPr>
        <p:txBody>
          <a:bodyPr wrap="square" lIns="0" tIns="0" rIns="0" bIns="0" rtlCol="0"/>
          <a:lstStyle/>
          <a:p>
            <a:endParaRPr sz="1463"/>
          </a:p>
        </p:txBody>
      </p:sp>
      <p:sp>
        <p:nvSpPr>
          <p:cNvPr id="24" name="object 24"/>
          <p:cNvSpPr txBox="1"/>
          <p:nvPr/>
        </p:nvSpPr>
        <p:spPr>
          <a:xfrm>
            <a:off x="5149469" y="4730195"/>
            <a:ext cx="1568966" cy="460671"/>
          </a:xfrm>
          <a:prstGeom prst="rect">
            <a:avLst/>
          </a:prstGeom>
        </p:spPr>
        <p:txBody>
          <a:bodyPr vert="horz" wrap="square" lIns="0" tIns="10319" rIns="0" bIns="0" rtlCol="0">
            <a:spAutoFit/>
          </a:bodyPr>
          <a:lstStyle/>
          <a:p>
            <a:pPr marL="469503" marR="4128" indent="-459700">
              <a:spcBef>
                <a:spcPts val="81"/>
              </a:spcBef>
            </a:pPr>
            <a:r>
              <a:rPr sz="1463" b="1" dirty="0">
                <a:solidFill>
                  <a:srgbClr val="FFFFFF"/>
                </a:solidFill>
                <a:latin typeface="Calibri"/>
                <a:cs typeface="Calibri"/>
              </a:rPr>
              <a:t>Dipanen &amp; Diambil</a:t>
            </a:r>
            <a:r>
              <a:rPr sz="1463" b="1" spc="-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63" b="1" dirty="0">
                <a:solidFill>
                  <a:srgbClr val="FFFFFF"/>
                </a:solidFill>
                <a:latin typeface="Calibri"/>
                <a:cs typeface="Calibri"/>
              </a:rPr>
              <a:t>:  26</a:t>
            </a:r>
            <a:r>
              <a:rPr sz="1463" b="1" spc="-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63" b="1" dirty="0">
                <a:solidFill>
                  <a:srgbClr val="FFFFFF"/>
                </a:solidFill>
                <a:latin typeface="Calibri"/>
                <a:cs typeface="Calibri"/>
              </a:rPr>
              <a:t>unsur</a:t>
            </a:r>
            <a:endParaRPr sz="1463">
              <a:latin typeface="Calibri"/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891480" y="3720608"/>
            <a:ext cx="385405" cy="2270125"/>
          </a:xfrm>
          <a:custGeom>
            <a:avLst/>
            <a:gdLst/>
            <a:ahLst/>
            <a:cxnLst/>
            <a:rect l="l" t="t" r="r" b="b"/>
            <a:pathLst>
              <a:path w="474345" h="2794000">
                <a:moveTo>
                  <a:pt x="236981" y="0"/>
                </a:moveTo>
                <a:lnTo>
                  <a:pt x="0" y="236981"/>
                </a:lnTo>
                <a:lnTo>
                  <a:pt x="118491" y="236981"/>
                </a:lnTo>
                <a:lnTo>
                  <a:pt x="118491" y="2793492"/>
                </a:lnTo>
                <a:lnTo>
                  <a:pt x="355473" y="2793492"/>
                </a:lnTo>
                <a:lnTo>
                  <a:pt x="355473" y="236981"/>
                </a:lnTo>
                <a:lnTo>
                  <a:pt x="473963" y="236981"/>
                </a:lnTo>
                <a:lnTo>
                  <a:pt x="236981" y="0"/>
                </a:lnTo>
                <a:close/>
              </a:path>
            </a:pathLst>
          </a:custGeom>
          <a:solidFill>
            <a:srgbClr val="2CAF9C"/>
          </a:solidFill>
        </p:spPr>
        <p:txBody>
          <a:bodyPr wrap="square" lIns="0" tIns="0" rIns="0" bIns="0" rtlCol="0"/>
          <a:lstStyle/>
          <a:p>
            <a:endParaRPr sz="1463"/>
          </a:p>
        </p:txBody>
      </p:sp>
      <p:sp>
        <p:nvSpPr>
          <p:cNvPr id="26" name="object 26"/>
          <p:cNvSpPr/>
          <p:nvPr/>
        </p:nvSpPr>
        <p:spPr>
          <a:xfrm>
            <a:off x="6891480" y="3720608"/>
            <a:ext cx="385405" cy="2270125"/>
          </a:xfrm>
          <a:custGeom>
            <a:avLst/>
            <a:gdLst/>
            <a:ahLst/>
            <a:cxnLst/>
            <a:rect l="l" t="t" r="r" b="b"/>
            <a:pathLst>
              <a:path w="474345" h="2794000">
                <a:moveTo>
                  <a:pt x="0" y="236981"/>
                </a:moveTo>
                <a:lnTo>
                  <a:pt x="236981" y="0"/>
                </a:lnTo>
                <a:lnTo>
                  <a:pt x="473963" y="236981"/>
                </a:lnTo>
                <a:lnTo>
                  <a:pt x="355473" y="236981"/>
                </a:lnTo>
                <a:lnTo>
                  <a:pt x="355473" y="2793492"/>
                </a:lnTo>
                <a:lnTo>
                  <a:pt x="118491" y="2793492"/>
                </a:lnTo>
                <a:lnTo>
                  <a:pt x="118491" y="236981"/>
                </a:lnTo>
                <a:lnTo>
                  <a:pt x="0" y="236981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63"/>
          </a:p>
        </p:txBody>
      </p:sp>
      <p:sp>
        <p:nvSpPr>
          <p:cNvPr id="27" name="object 27"/>
          <p:cNvSpPr/>
          <p:nvPr/>
        </p:nvSpPr>
        <p:spPr>
          <a:xfrm>
            <a:off x="7175659" y="4999101"/>
            <a:ext cx="2039501" cy="750689"/>
          </a:xfrm>
          <a:custGeom>
            <a:avLst/>
            <a:gdLst/>
            <a:ahLst/>
            <a:cxnLst/>
            <a:rect l="l" t="t" r="r" b="b"/>
            <a:pathLst>
              <a:path w="2510154" h="923925">
                <a:moveTo>
                  <a:pt x="2510028" y="0"/>
                </a:moveTo>
                <a:lnTo>
                  <a:pt x="0" y="0"/>
                </a:lnTo>
                <a:lnTo>
                  <a:pt x="0" y="923544"/>
                </a:lnTo>
                <a:lnTo>
                  <a:pt x="2510028" y="923544"/>
                </a:lnTo>
                <a:lnTo>
                  <a:pt x="2510028" y="0"/>
                </a:lnTo>
                <a:close/>
              </a:path>
            </a:pathLst>
          </a:custGeom>
          <a:solidFill>
            <a:srgbClr val="2CAF9C">
              <a:alpha val="74900"/>
            </a:srgbClr>
          </a:solidFill>
        </p:spPr>
        <p:txBody>
          <a:bodyPr wrap="square" lIns="0" tIns="0" rIns="0" bIns="0" rtlCol="0"/>
          <a:lstStyle/>
          <a:p>
            <a:endParaRPr sz="1463"/>
          </a:p>
        </p:txBody>
      </p:sp>
      <p:sp>
        <p:nvSpPr>
          <p:cNvPr id="28" name="object 28"/>
          <p:cNvSpPr/>
          <p:nvPr/>
        </p:nvSpPr>
        <p:spPr>
          <a:xfrm>
            <a:off x="7132320" y="4973098"/>
            <a:ext cx="1167051" cy="4154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463"/>
          </a:p>
        </p:txBody>
      </p:sp>
      <p:sp>
        <p:nvSpPr>
          <p:cNvPr id="29" name="object 29"/>
          <p:cNvSpPr/>
          <p:nvPr/>
        </p:nvSpPr>
        <p:spPr>
          <a:xfrm>
            <a:off x="8093202" y="4973098"/>
            <a:ext cx="581358" cy="41542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463"/>
          </a:p>
        </p:txBody>
      </p:sp>
      <p:sp>
        <p:nvSpPr>
          <p:cNvPr id="30" name="object 30"/>
          <p:cNvSpPr/>
          <p:nvPr/>
        </p:nvSpPr>
        <p:spPr>
          <a:xfrm>
            <a:off x="7132320" y="5195983"/>
            <a:ext cx="994933" cy="41542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463"/>
          </a:p>
        </p:txBody>
      </p:sp>
      <p:sp>
        <p:nvSpPr>
          <p:cNvPr id="31" name="object 31"/>
          <p:cNvSpPr/>
          <p:nvPr/>
        </p:nvSpPr>
        <p:spPr>
          <a:xfrm>
            <a:off x="7921086" y="5195983"/>
            <a:ext cx="339899" cy="41542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463"/>
          </a:p>
        </p:txBody>
      </p:sp>
      <p:sp>
        <p:nvSpPr>
          <p:cNvPr id="32" name="object 32"/>
          <p:cNvSpPr/>
          <p:nvPr/>
        </p:nvSpPr>
        <p:spPr>
          <a:xfrm>
            <a:off x="7132320" y="5418868"/>
            <a:ext cx="384476" cy="41542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463"/>
          </a:p>
        </p:txBody>
      </p:sp>
      <p:sp>
        <p:nvSpPr>
          <p:cNvPr id="33" name="object 33"/>
          <p:cNvSpPr/>
          <p:nvPr/>
        </p:nvSpPr>
        <p:spPr>
          <a:xfrm>
            <a:off x="7268528" y="5418868"/>
            <a:ext cx="689085" cy="41542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463"/>
          </a:p>
        </p:txBody>
      </p:sp>
      <p:sp>
        <p:nvSpPr>
          <p:cNvPr id="34" name="object 34"/>
          <p:cNvSpPr/>
          <p:nvPr/>
        </p:nvSpPr>
        <p:spPr>
          <a:xfrm>
            <a:off x="7748968" y="5418868"/>
            <a:ext cx="861203" cy="41542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463"/>
          </a:p>
        </p:txBody>
      </p:sp>
      <p:sp>
        <p:nvSpPr>
          <p:cNvPr id="35" name="object 35"/>
          <p:cNvSpPr txBox="1"/>
          <p:nvPr/>
        </p:nvSpPr>
        <p:spPr>
          <a:xfrm>
            <a:off x="7240356" y="5014042"/>
            <a:ext cx="1273334" cy="685797"/>
          </a:xfrm>
          <a:prstGeom prst="rect">
            <a:avLst/>
          </a:prstGeom>
        </p:spPr>
        <p:txBody>
          <a:bodyPr vert="horz" wrap="square" lIns="0" tIns="10319" rIns="0" bIns="0" rtlCol="0">
            <a:spAutoFit/>
          </a:bodyPr>
          <a:lstStyle/>
          <a:p>
            <a:pPr marL="10319" marR="4128">
              <a:spcBef>
                <a:spcPts val="81"/>
              </a:spcBef>
            </a:pPr>
            <a:r>
              <a:rPr sz="1463" b="1" spc="-8" dirty="0">
                <a:solidFill>
                  <a:srgbClr val="FFFFFF"/>
                </a:solidFill>
                <a:latin typeface="Calibri"/>
                <a:cs typeface="Calibri"/>
              </a:rPr>
              <a:t>Pemupukan</a:t>
            </a:r>
            <a:r>
              <a:rPr sz="1463" b="1" spc="-5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63" b="1" dirty="0">
                <a:solidFill>
                  <a:srgbClr val="FFFFFF"/>
                </a:solidFill>
                <a:latin typeface="Calibri"/>
                <a:cs typeface="Calibri"/>
              </a:rPr>
              <a:t>dan  </a:t>
            </a:r>
            <a:r>
              <a:rPr sz="1463" b="1" spc="-4" dirty="0">
                <a:solidFill>
                  <a:srgbClr val="FFFFFF"/>
                </a:solidFill>
                <a:latin typeface="Calibri"/>
                <a:cs typeface="Calibri"/>
              </a:rPr>
              <a:t>Diberikan</a:t>
            </a:r>
            <a:r>
              <a:rPr sz="1463" b="1" spc="-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63" b="1" dirty="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endParaRPr sz="1463">
              <a:latin typeface="Calibri"/>
              <a:cs typeface="Calibri"/>
            </a:endParaRPr>
          </a:p>
          <a:p>
            <a:pPr marL="10319"/>
            <a:r>
              <a:rPr sz="1463" b="1" dirty="0">
                <a:solidFill>
                  <a:srgbClr val="FFFFFF"/>
                </a:solidFill>
                <a:latin typeface="Calibri"/>
                <a:cs typeface="Calibri"/>
              </a:rPr>
              <a:t>3 unsur ? N, </a:t>
            </a:r>
            <a:r>
              <a:rPr sz="1463" b="1" spc="-77" dirty="0">
                <a:solidFill>
                  <a:srgbClr val="FFFFFF"/>
                </a:solidFill>
                <a:latin typeface="Calibri"/>
                <a:cs typeface="Calibri"/>
              </a:rPr>
              <a:t>P,</a:t>
            </a:r>
            <a:r>
              <a:rPr sz="1463" b="1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63" b="1" dirty="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endParaRPr sz="1463">
              <a:latin typeface="Calibri"/>
              <a:cs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4704627" y="4304236"/>
            <a:ext cx="217829" cy="31688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463"/>
          </a:p>
        </p:txBody>
      </p:sp>
      <p:sp>
        <p:nvSpPr>
          <p:cNvPr id="37" name="object 37"/>
          <p:cNvSpPr/>
          <p:nvPr/>
        </p:nvSpPr>
        <p:spPr>
          <a:xfrm>
            <a:off x="7394674" y="4376107"/>
            <a:ext cx="390358" cy="63305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463"/>
          </a:p>
        </p:txBody>
      </p:sp>
      <p:sp>
        <p:nvSpPr>
          <p:cNvPr id="38" name="object 38"/>
          <p:cNvSpPr txBox="1"/>
          <p:nvPr/>
        </p:nvSpPr>
        <p:spPr>
          <a:xfrm>
            <a:off x="9695084" y="5864472"/>
            <a:ext cx="147042" cy="160461"/>
          </a:xfrm>
          <a:prstGeom prst="rect">
            <a:avLst/>
          </a:prstGeom>
        </p:spPr>
        <p:txBody>
          <a:bodyPr vert="horz" wrap="square" lIns="0" tIns="10319" rIns="0" bIns="0" rtlCol="0">
            <a:spAutoFit/>
          </a:bodyPr>
          <a:lstStyle/>
          <a:p>
            <a:pPr marL="10319">
              <a:spcBef>
                <a:spcPts val="81"/>
              </a:spcBef>
            </a:pPr>
            <a:r>
              <a:rPr sz="975" dirty="0">
                <a:solidFill>
                  <a:srgbClr val="888888"/>
                </a:solidFill>
                <a:latin typeface="Calibri"/>
                <a:cs typeface="Calibri"/>
              </a:rPr>
              <a:t>10</a:t>
            </a:r>
            <a:endParaRPr sz="975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74027" y="642938"/>
            <a:ext cx="1795772" cy="15449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463"/>
          </a:p>
        </p:txBody>
      </p:sp>
      <p:sp>
        <p:nvSpPr>
          <p:cNvPr id="3" name="object 3"/>
          <p:cNvSpPr/>
          <p:nvPr/>
        </p:nvSpPr>
        <p:spPr>
          <a:xfrm>
            <a:off x="863060" y="1413128"/>
            <a:ext cx="1665446" cy="1398191"/>
          </a:xfrm>
          <a:custGeom>
            <a:avLst/>
            <a:gdLst/>
            <a:ahLst/>
            <a:cxnLst/>
            <a:rect l="l" t="t" r="r" b="b"/>
            <a:pathLst>
              <a:path w="2049780" h="1720850">
                <a:moveTo>
                  <a:pt x="1679066" y="0"/>
                </a:moveTo>
                <a:lnTo>
                  <a:pt x="370713" y="0"/>
                </a:lnTo>
                <a:lnTo>
                  <a:pt x="370713" y="678180"/>
                </a:lnTo>
                <a:lnTo>
                  <a:pt x="0" y="678180"/>
                </a:lnTo>
                <a:lnTo>
                  <a:pt x="1024890" y="1720596"/>
                </a:lnTo>
                <a:lnTo>
                  <a:pt x="2049779" y="678180"/>
                </a:lnTo>
                <a:lnTo>
                  <a:pt x="1679066" y="678180"/>
                </a:lnTo>
                <a:lnTo>
                  <a:pt x="1679066" y="0"/>
                </a:lnTo>
                <a:close/>
              </a:path>
            </a:pathLst>
          </a:custGeom>
          <a:solidFill>
            <a:srgbClr val="2CAF9C"/>
          </a:solidFill>
        </p:spPr>
        <p:txBody>
          <a:bodyPr wrap="square" lIns="0" tIns="0" rIns="0" bIns="0" rtlCol="0"/>
          <a:lstStyle/>
          <a:p>
            <a:endParaRPr sz="1463"/>
          </a:p>
        </p:txBody>
      </p:sp>
      <p:sp>
        <p:nvSpPr>
          <p:cNvPr id="4" name="object 4"/>
          <p:cNvSpPr/>
          <p:nvPr/>
        </p:nvSpPr>
        <p:spPr>
          <a:xfrm>
            <a:off x="2491359" y="1550574"/>
            <a:ext cx="1666994" cy="1398191"/>
          </a:xfrm>
          <a:custGeom>
            <a:avLst/>
            <a:gdLst/>
            <a:ahLst/>
            <a:cxnLst/>
            <a:rect l="l" t="t" r="r" b="b"/>
            <a:pathLst>
              <a:path w="2051685" h="1720850">
                <a:moveTo>
                  <a:pt x="1025651" y="0"/>
                </a:moveTo>
                <a:lnTo>
                  <a:pt x="0" y="1042416"/>
                </a:lnTo>
                <a:lnTo>
                  <a:pt x="370966" y="1042416"/>
                </a:lnTo>
                <a:lnTo>
                  <a:pt x="370966" y="1720596"/>
                </a:lnTo>
                <a:lnTo>
                  <a:pt x="1680337" y="1720596"/>
                </a:lnTo>
                <a:lnTo>
                  <a:pt x="1680337" y="1042416"/>
                </a:lnTo>
                <a:lnTo>
                  <a:pt x="2051303" y="1042416"/>
                </a:lnTo>
                <a:lnTo>
                  <a:pt x="10256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463"/>
          </a:p>
        </p:txBody>
      </p:sp>
      <p:sp>
        <p:nvSpPr>
          <p:cNvPr id="5" name="object 5"/>
          <p:cNvSpPr/>
          <p:nvPr/>
        </p:nvSpPr>
        <p:spPr>
          <a:xfrm>
            <a:off x="2491359" y="1550574"/>
            <a:ext cx="1666994" cy="1398191"/>
          </a:xfrm>
          <a:custGeom>
            <a:avLst/>
            <a:gdLst/>
            <a:ahLst/>
            <a:cxnLst/>
            <a:rect l="l" t="t" r="r" b="b"/>
            <a:pathLst>
              <a:path w="2051685" h="1720850">
                <a:moveTo>
                  <a:pt x="0" y="1042416"/>
                </a:moveTo>
                <a:lnTo>
                  <a:pt x="370966" y="1042416"/>
                </a:lnTo>
                <a:lnTo>
                  <a:pt x="370966" y="1720596"/>
                </a:lnTo>
                <a:lnTo>
                  <a:pt x="1680337" y="1720596"/>
                </a:lnTo>
                <a:lnTo>
                  <a:pt x="1680337" y="1042416"/>
                </a:lnTo>
                <a:lnTo>
                  <a:pt x="2051303" y="1042416"/>
                </a:lnTo>
                <a:lnTo>
                  <a:pt x="1025651" y="0"/>
                </a:lnTo>
                <a:lnTo>
                  <a:pt x="0" y="1042416"/>
                </a:lnTo>
                <a:close/>
              </a:path>
            </a:pathLst>
          </a:custGeom>
          <a:ln w="12699">
            <a:solidFill>
              <a:srgbClr val="2CAF9C"/>
            </a:solidFill>
          </a:ln>
        </p:spPr>
        <p:txBody>
          <a:bodyPr wrap="square" lIns="0" tIns="0" rIns="0" bIns="0" rtlCol="0"/>
          <a:lstStyle/>
          <a:p>
            <a:endParaRPr sz="1463"/>
          </a:p>
        </p:txBody>
      </p:sp>
      <p:sp>
        <p:nvSpPr>
          <p:cNvPr id="6" name="object 6"/>
          <p:cNvSpPr/>
          <p:nvPr/>
        </p:nvSpPr>
        <p:spPr>
          <a:xfrm>
            <a:off x="1036416" y="1844040"/>
            <a:ext cx="1310687" cy="6395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463"/>
          </a:p>
        </p:txBody>
      </p:sp>
      <p:sp>
        <p:nvSpPr>
          <p:cNvPr id="7" name="object 7"/>
          <p:cNvSpPr/>
          <p:nvPr/>
        </p:nvSpPr>
        <p:spPr>
          <a:xfrm>
            <a:off x="2708053" y="1872520"/>
            <a:ext cx="1288399" cy="6395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463"/>
          </a:p>
        </p:txBody>
      </p:sp>
      <p:sp>
        <p:nvSpPr>
          <p:cNvPr id="8" name="object 8"/>
          <p:cNvSpPr txBox="1"/>
          <p:nvPr/>
        </p:nvSpPr>
        <p:spPr>
          <a:xfrm>
            <a:off x="2438217" y="1668002"/>
            <a:ext cx="1370330" cy="685605"/>
          </a:xfrm>
          <a:prstGeom prst="rect">
            <a:avLst/>
          </a:prstGeom>
        </p:spPr>
        <p:txBody>
          <a:bodyPr vert="horz" wrap="square" lIns="0" tIns="10319" rIns="0" bIns="0" rtlCol="0">
            <a:spAutoFit/>
          </a:bodyPr>
          <a:lstStyle/>
          <a:p>
            <a:pPr marL="10319">
              <a:spcBef>
                <a:spcPts val="81"/>
              </a:spcBef>
            </a:pPr>
            <a:r>
              <a:rPr sz="6581" b="1" baseline="-4115" dirty="0">
                <a:solidFill>
                  <a:srgbClr val="2CAF9C"/>
                </a:solidFill>
                <a:latin typeface="Calibri"/>
                <a:cs typeface="Calibri"/>
              </a:rPr>
              <a:t>=</a:t>
            </a:r>
            <a:r>
              <a:rPr sz="6581" b="1" spc="335" baseline="-4115" dirty="0">
                <a:solidFill>
                  <a:srgbClr val="2CAF9C"/>
                </a:solidFill>
                <a:latin typeface="Calibri"/>
                <a:cs typeface="Calibri"/>
              </a:rPr>
              <a:t> </a:t>
            </a:r>
            <a:r>
              <a:rPr sz="2275" b="1" spc="-8" dirty="0">
                <a:solidFill>
                  <a:srgbClr val="2CAF9C"/>
                </a:solidFill>
                <a:latin typeface="Calibri"/>
                <a:cs typeface="Calibri"/>
              </a:rPr>
              <a:t>MASUK</a:t>
            </a:r>
            <a:endParaRPr sz="2275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95942" y="1503521"/>
            <a:ext cx="1009792" cy="72871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463"/>
          </a:p>
        </p:txBody>
      </p:sp>
      <p:sp>
        <p:nvSpPr>
          <p:cNvPr id="10" name="object 10"/>
          <p:cNvSpPr txBox="1"/>
          <p:nvPr/>
        </p:nvSpPr>
        <p:spPr>
          <a:xfrm>
            <a:off x="490181" y="1576371"/>
            <a:ext cx="1669574" cy="703438"/>
          </a:xfrm>
          <a:prstGeom prst="rect">
            <a:avLst/>
          </a:prstGeom>
        </p:spPr>
        <p:txBody>
          <a:bodyPr vert="horz" wrap="square" lIns="0" tIns="10835" rIns="0" bIns="0" rtlCol="0">
            <a:spAutoFit/>
          </a:bodyPr>
          <a:lstStyle/>
          <a:p>
            <a:pPr marL="10319">
              <a:lnSpc>
                <a:spcPts val="2864"/>
              </a:lnSpc>
              <a:spcBef>
                <a:spcPts val="85"/>
              </a:spcBef>
            </a:pPr>
            <a:r>
              <a:rPr sz="2600" b="1" spc="-4" dirty="0">
                <a:solidFill>
                  <a:srgbClr val="2CAF9C"/>
                </a:solidFill>
                <a:latin typeface="Calibri"/>
                <a:cs typeface="Calibri"/>
              </a:rPr>
              <a:t>JIKA</a:t>
            </a:r>
            <a:endParaRPr sz="2600">
              <a:latin typeface="Calibri"/>
              <a:cs typeface="Calibri"/>
            </a:endParaRPr>
          </a:p>
          <a:p>
            <a:pPr marL="725923">
              <a:lnSpc>
                <a:spcPts val="2474"/>
              </a:lnSpc>
            </a:pPr>
            <a:r>
              <a:rPr sz="2275" b="1" spc="-4" dirty="0">
                <a:solidFill>
                  <a:srgbClr val="FFFFFF"/>
                </a:solidFill>
                <a:latin typeface="Calibri"/>
                <a:cs typeface="Calibri"/>
              </a:rPr>
              <a:t>KE</a:t>
            </a:r>
            <a:r>
              <a:rPr sz="2275" b="1" spc="-57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2275" b="1" spc="-65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2275" b="1" spc="-4" dirty="0">
                <a:solidFill>
                  <a:srgbClr val="FFFFFF"/>
                </a:solidFill>
                <a:latin typeface="Calibri"/>
                <a:cs typeface="Calibri"/>
              </a:rPr>
              <a:t>AR</a:t>
            </a:r>
            <a:endParaRPr sz="2275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74034" y="3159433"/>
            <a:ext cx="3820517" cy="511078"/>
          </a:xfrm>
          <a:prstGeom prst="rect">
            <a:avLst/>
          </a:prstGeom>
        </p:spPr>
        <p:txBody>
          <a:bodyPr vert="horz" wrap="square" lIns="0" tIns="10835" rIns="0" bIns="0" rtlCol="0">
            <a:spAutoFit/>
          </a:bodyPr>
          <a:lstStyle/>
          <a:p>
            <a:pPr marL="10319">
              <a:spcBef>
                <a:spcPts val="85"/>
              </a:spcBef>
              <a:tabLst>
                <a:tab pos="288409" algn="l"/>
              </a:tabLst>
            </a:pPr>
            <a:r>
              <a:rPr sz="1625" dirty="0">
                <a:latin typeface="Calibri"/>
                <a:cs typeface="Calibri"/>
              </a:rPr>
              <a:t>1.	</a:t>
            </a:r>
            <a:r>
              <a:rPr sz="1625" spc="-8" dirty="0">
                <a:latin typeface="Calibri"/>
                <a:cs typeface="Calibri"/>
              </a:rPr>
              <a:t>Kesuburan </a:t>
            </a:r>
            <a:r>
              <a:rPr sz="1625" spc="-4" dirty="0">
                <a:latin typeface="Calibri"/>
                <a:cs typeface="Calibri"/>
              </a:rPr>
              <a:t>tanah dan kebutuhan</a:t>
            </a:r>
            <a:r>
              <a:rPr sz="1625" spc="-53" dirty="0">
                <a:latin typeface="Calibri"/>
                <a:cs typeface="Calibri"/>
              </a:rPr>
              <a:t> </a:t>
            </a:r>
            <a:r>
              <a:rPr sz="1625" spc="-4" dirty="0">
                <a:latin typeface="Calibri"/>
                <a:cs typeface="Calibri"/>
              </a:rPr>
              <a:t>tanaman</a:t>
            </a:r>
            <a:endParaRPr sz="1625">
              <a:latin typeface="Calibri"/>
              <a:cs typeface="Calibri"/>
            </a:endParaRPr>
          </a:p>
          <a:p>
            <a:pPr marL="288925"/>
            <a:r>
              <a:rPr sz="1625" b="1" spc="-8" dirty="0">
                <a:latin typeface="Calibri"/>
                <a:cs typeface="Calibri"/>
              </a:rPr>
              <a:t>akan</a:t>
            </a:r>
            <a:r>
              <a:rPr sz="1625" b="1" spc="-4" dirty="0">
                <a:latin typeface="Calibri"/>
                <a:cs typeface="Calibri"/>
              </a:rPr>
              <a:t> dipertahankan</a:t>
            </a:r>
            <a:endParaRPr sz="1625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74034" y="3655188"/>
            <a:ext cx="3856633" cy="2010967"/>
          </a:xfrm>
          <a:prstGeom prst="rect">
            <a:avLst/>
          </a:prstGeom>
        </p:spPr>
        <p:txBody>
          <a:bodyPr vert="horz" wrap="square" lIns="0" tIns="10319" rIns="0" bIns="0" rtlCol="0">
            <a:spAutoFit/>
          </a:bodyPr>
          <a:lstStyle/>
          <a:p>
            <a:pPr marL="288925" indent="-278606">
              <a:spcBef>
                <a:spcPts val="81"/>
              </a:spcBef>
              <a:buAutoNum type="arabicPeriod" startAt="2"/>
              <a:tabLst>
                <a:tab pos="288409" algn="l"/>
                <a:tab pos="288925" algn="l"/>
              </a:tabLst>
            </a:pPr>
            <a:r>
              <a:rPr sz="1625" spc="-8" dirty="0">
                <a:latin typeface="Calibri"/>
                <a:cs typeface="Calibri"/>
              </a:rPr>
              <a:t>Kandungan </a:t>
            </a:r>
            <a:r>
              <a:rPr sz="1625" b="1" dirty="0">
                <a:latin typeface="Calibri"/>
                <a:cs typeface="Calibri"/>
              </a:rPr>
              <a:t>unsur </a:t>
            </a:r>
            <a:r>
              <a:rPr sz="1625" b="1" spc="-12" dirty="0">
                <a:latin typeface="Calibri"/>
                <a:cs typeface="Calibri"/>
              </a:rPr>
              <a:t>hara </a:t>
            </a:r>
            <a:r>
              <a:rPr sz="1625" b="1" dirty="0">
                <a:latin typeface="Calibri"/>
                <a:cs typeface="Calibri"/>
              </a:rPr>
              <a:t>pupuk </a:t>
            </a:r>
            <a:r>
              <a:rPr sz="1625" b="1" spc="-8" dirty="0">
                <a:latin typeface="Calibri"/>
                <a:cs typeface="Calibri"/>
              </a:rPr>
              <a:t>relatif</a:t>
            </a:r>
            <a:r>
              <a:rPr sz="1625" b="1" spc="-45" dirty="0">
                <a:latin typeface="Calibri"/>
                <a:cs typeface="Calibri"/>
              </a:rPr>
              <a:t> </a:t>
            </a:r>
            <a:r>
              <a:rPr sz="1625" b="1" dirty="0">
                <a:latin typeface="Calibri"/>
                <a:cs typeface="Calibri"/>
              </a:rPr>
              <a:t>sama</a:t>
            </a:r>
            <a:endParaRPr sz="1625">
              <a:latin typeface="Calibri"/>
              <a:cs typeface="Calibri"/>
            </a:endParaRPr>
          </a:p>
          <a:p>
            <a:pPr marL="288925"/>
            <a:r>
              <a:rPr sz="1625" spc="-8" dirty="0">
                <a:latin typeface="Calibri"/>
                <a:cs typeface="Calibri"/>
              </a:rPr>
              <a:t>dengan kandungan</a:t>
            </a:r>
            <a:r>
              <a:rPr sz="1625" spc="-45" dirty="0">
                <a:latin typeface="Calibri"/>
                <a:cs typeface="Calibri"/>
              </a:rPr>
              <a:t> </a:t>
            </a:r>
            <a:r>
              <a:rPr sz="1625" spc="-4" dirty="0">
                <a:latin typeface="Calibri"/>
                <a:cs typeface="Calibri"/>
              </a:rPr>
              <a:t>tanaman</a:t>
            </a:r>
            <a:endParaRPr sz="1625">
              <a:latin typeface="Calibri"/>
              <a:cs typeface="Calibri"/>
            </a:endParaRPr>
          </a:p>
          <a:p>
            <a:pPr marL="288925" marR="4128" indent="-278606">
              <a:buAutoNum type="arabicPeriod" startAt="3"/>
              <a:tabLst>
                <a:tab pos="288409" algn="l"/>
                <a:tab pos="288925" algn="l"/>
              </a:tabLst>
            </a:pPr>
            <a:r>
              <a:rPr sz="1625" dirty="0">
                <a:latin typeface="Calibri"/>
                <a:cs typeface="Calibri"/>
              </a:rPr>
              <a:t>Bahan </a:t>
            </a:r>
            <a:r>
              <a:rPr sz="1625" spc="-8" dirty="0">
                <a:latin typeface="Calibri"/>
                <a:cs typeface="Calibri"/>
              </a:rPr>
              <a:t>baku </a:t>
            </a:r>
            <a:r>
              <a:rPr sz="1625" b="1" dirty="0">
                <a:latin typeface="Calibri"/>
                <a:cs typeface="Calibri"/>
              </a:rPr>
              <a:t>pupuk </a:t>
            </a:r>
            <a:r>
              <a:rPr sz="1625" b="1" spc="-8" dirty="0">
                <a:latin typeface="Calibri"/>
                <a:cs typeface="Calibri"/>
              </a:rPr>
              <a:t>terbaik berasal </a:t>
            </a:r>
            <a:r>
              <a:rPr sz="1625" b="1" dirty="0">
                <a:latin typeface="Calibri"/>
                <a:cs typeface="Calibri"/>
              </a:rPr>
              <a:t>dari  </a:t>
            </a:r>
            <a:r>
              <a:rPr sz="1625" b="1" spc="-4" dirty="0">
                <a:latin typeface="Calibri"/>
                <a:cs typeface="Calibri"/>
              </a:rPr>
              <a:t>tanaman </a:t>
            </a:r>
            <a:r>
              <a:rPr sz="1625" spc="-4" dirty="0">
                <a:latin typeface="Calibri"/>
                <a:cs typeface="Calibri"/>
              </a:rPr>
              <a:t>dan harus </a:t>
            </a:r>
            <a:r>
              <a:rPr sz="1625" spc="-8" dirty="0">
                <a:latin typeface="Calibri"/>
                <a:cs typeface="Calibri"/>
              </a:rPr>
              <a:t>tersedia </a:t>
            </a:r>
            <a:r>
              <a:rPr sz="1625" spc="-4" dirty="0">
                <a:latin typeface="Calibri"/>
                <a:cs typeface="Calibri"/>
              </a:rPr>
              <a:t>dalam jumlah  </a:t>
            </a:r>
            <a:r>
              <a:rPr sz="1625" spc="-8" dirty="0">
                <a:latin typeface="Calibri"/>
                <a:cs typeface="Calibri"/>
              </a:rPr>
              <a:t>yang</a:t>
            </a:r>
            <a:r>
              <a:rPr sz="1625" spc="-16" dirty="0">
                <a:latin typeface="Calibri"/>
                <a:cs typeface="Calibri"/>
              </a:rPr>
              <a:t> </a:t>
            </a:r>
            <a:r>
              <a:rPr sz="1625" spc="-12" dirty="0">
                <a:latin typeface="Calibri"/>
                <a:cs typeface="Calibri"/>
              </a:rPr>
              <a:t>banyak</a:t>
            </a:r>
            <a:endParaRPr sz="1625">
              <a:latin typeface="Calibri"/>
              <a:cs typeface="Calibri"/>
            </a:endParaRPr>
          </a:p>
          <a:p>
            <a:pPr marL="288925" marR="102671" indent="-278606">
              <a:spcBef>
                <a:spcPts val="4"/>
              </a:spcBef>
              <a:buAutoNum type="arabicPeriod" startAt="3"/>
              <a:tabLst>
                <a:tab pos="288409" algn="l"/>
                <a:tab pos="288925" algn="l"/>
              </a:tabLst>
            </a:pPr>
            <a:r>
              <a:rPr sz="1625" dirty="0">
                <a:latin typeface="Calibri"/>
                <a:cs typeface="Calibri"/>
              </a:rPr>
              <a:t>Pupuk </a:t>
            </a:r>
            <a:r>
              <a:rPr sz="1625" spc="-4" dirty="0">
                <a:latin typeface="Calibri"/>
                <a:cs typeface="Calibri"/>
              </a:rPr>
              <a:t>dapat dibuat </a:t>
            </a:r>
            <a:r>
              <a:rPr sz="1625" dirty="0">
                <a:latin typeface="Calibri"/>
                <a:cs typeface="Calibri"/>
              </a:rPr>
              <a:t>dalam </a:t>
            </a:r>
            <a:r>
              <a:rPr sz="1625" spc="-8" dirty="0">
                <a:latin typeface="Calibri"/>
                <a:cs typeface="Calibri"/>
              </a:rPr>
              <a:t>waktu singkat,  skala yang </a:t>
            </a:r>
            <a:r>
              <a:rPr sz="1625" spc="-4" dirty="0">
                <a:latin typeface="Calibri"/>
                <a:cs typeface="Calibri"/>
              </a:rPr>
              <a:t>besar dan </a:t>
            </a:r>
            <a:r>
              <a:rPr sz="1625" spc="-8" dirty="0">
                <a:latin typeface="Calibri"/>
                <a:cs typeface="Calibri"/>
              </a:rPr>
              <a:t>masive serta </a:t>
            </a:r>
            <a:r>
              <a:rPr sz="1625" b="1" spc="-12" dirty="0">
                <a:latin typeface="Calibri"/>
                <a:cs typeface="Calibri"/>
              </a:rPr>
              <a:t>biaya  </a:t>
            </a:r>
            <a:r>
              <a:rPr sz="1625" b="1" spc="-8" dirty="0">
                <a:latin typeface="Calibri"/>
                <a:cs typeface="Calibri"/>
              </a:rPr>
              <a:t>murah</a:t>
            </a:r>
            <a:endParaRPr sz="1625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74034" y="5636387"/>
            <a:ext cx="3899972" cy="261009"/>
          </a:xfrm>
          <a:prstGeom prst="rect">
            <a:avLst/>
          </a:prstGeom>
        </p:spPr>
        <p:txBody>
          <a:bodyPr vert="horz" wrap="square" lIns="0" tIns="10835" rIns="0" bIns="0" rtlCol="0">
            <a:spAutoFit/>
          </a:bodyPr>
          <a:lstStyle/>
          <a:p>
            <a:pPr marL="10319">
              <a:spcBef>
                <a:spcPts val="85"/>
              </a:spcBef>
              <a:tabLst>
                <a:tab pos="288409" algn="l"/>
              </a:tabLst>
            </a:pPr>
            <a:r>
              <a:rPr sz="1625" b="1" dirty="0">
                <a:latin typeface="Calibri"/>
                <a:cs typeface="Calibri"/>
              </a:rPr>
              <a:t>5.	</a:t>
            </a:r>
            <a:r>
              <a:rPr sz="1625" b="1" spc="-4" dirty="0">
                <a:latin typeface="Calibri"/>
                <a:cs typeface="Calibri"/>
              </a:rPr>
              <a:t>Tidak mengubah </a:t>
            </a:r>
            <a:r>
              <a:rPr sz="1625" b="1" spc="-8" dirty="0">
                <a:latin typeface="Calibri"/>
                <a:cs typeface="Calibri"/>
              </a:rPr>
              <a:t>kebiasaan </a:t>
            </a:r>
            <a:r>
              <a:rPr sz="1625" b="1" spc="-4" dirty="0">
                <a:latin typeface="Calibri"/>
                <a:cs typeface="Calibri"/>
              </a:rPr>
              <a:t>dalam</a:t>
            </a:r>
            <a:r>
              <a:rPr sz="1625" b="1" spc="-33" dirty="0">
                <a:latin typeface="Calibri"/>
                <a:cs typeface="Calibri"/>
              </a:rPr>
              <a:t> </a:t>
            </a:r>
            <a:r>
              <a:rPr sz="1625" b="1" spc="-4" dirty="0">
                <a:latin typeface="Calibri"/>
                <a:cs typeface="Calibri"/>
              </a:rPr>
              <a:t>aplikasi</a:t>
            </a:r>
            <a:endParaRPr sz="1625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118699" y="2113978"/>
            <a:ext cx="2356390" cy="217436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463"/>
          </a:p>
        </p:txBody>
      </p:sp>
      <p:sp>
        <p:nvSpPr>
          <p:cNvPr id="15" name="object 15"/>
          <p:cNvSpPr/>
          <p:nvPr/>
        </p:nvSpPr>
        <p:spPr>
          <a:xfrm>
            <a:off x="4486180" y="2074355"/>
            <a:ext cx="2014633" cy="23514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463"/>
          </a:p>
        </p:txBody>
      </p:sp>
      <p:sp>
        <p:nvSpPr>
          <p:cNvPr id="16" name="object 16"/>
          <p:cNvSpPr/>
          <p:nvPr/>
        </p:nvSpPr>
        <p:spPr>
          <a:xfrm>
            <a:off x="5865590" y="2014919"/>
            <a:ext cx="1812798" cy="219417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463"/>
          </a:p>
        </p:txBody>
      </p:sp>
      <p:sp>
        <p:nvSpPr>
          <p:cNvPr id="17" name="object 17"/>
          <p:cNvSpPr txBox="1"/>
          <p:nvPr/>
        </p:nvSpPr>
        <p:spPr>
          <a:xfrm>
            <a:off x="5374624" y="1552122"/>
            <a:ext cx="4313753" cy="235546"/>
          </a:xfrm>
          <a:prstGeom prst="rect">
            <a:avLst/>
          </a:prstGeom>
        </p:spPr>
        <p:txBody>
          <a:bodyPr vert="horz" wrap="square" lIns="0" tIns="10319" rIns="0" bIns="0" rtlCol="0">
            <a:spAutoFit/>
          </a:bodyPr>
          <a:lstStyle/>
          <a:p>
            <a:pPr marL="10319">
              <a:spcBef>
                <a:spcPts val="81"/>
              </a:spcBef>
            </a:pPr>
            <a:r>
              <a:rPr sz="1463" b="1" spc="57" dirty="0">
                <a:latin typeface="Arial"/>
                <a:cs typeface="Arial"/>
              </a:rPr>
              <a:t>Batubara</a:t>
            </a:r>
            <a:r>
              <a:rPr sz="1463" b="1" spc="-41" dirty="0">
                <a:latin typeface="Arial"/>
                <a:cs typeface="Arial"/>
              </a:rPr>
              <a:t> </a:t>
            </a:r>
            <a:r>
              <a:rPr sz="1463" b="1" spc="-20" dirty="0">
                <a:latin typeface="Arial"/>
                <a:cs typeface="Arial"/>
              </a:rPr>
              <a:t>=</a:t>
            </a:r>
            <a:r>
              <a:rPr sz="1463" b="1" spc="-45" dirty="0">
                <a:latin typeface="Arial"/>
                <a:cs typeface="Arial"/>
              </a:rPr>
              <a:t> </a:t>
            </a:r>
            <a:r>
              <a:rPr sz="1463" b="1" spc="61" dirty="0">
                <a:latin typeface="Arial"/>
                <a:cs typeface="Arial"/>
              </a:rPr>
              <a:t>Tanaman</a:t>
            </a:r>
            <a:r>
              <a:rPr sz="1463" b="1" spc="-37" dirty="0">
                <a:latin typeface="Arial"/>
                <a:cs typeface="Arial"/>
              </a:rPr>
              <a:t> </a:t>
            </a:r>
            <a:r>
              <a:rPr sz="1463" b="1" spc="20" dirty="0">
                <a:latin typeface="Arial"/>
                <a:cs typeface="Arial"/>
              </a:rPr>
              <a:t>yang</a:t>
            </a:r>
            <a:r>
              <a:rPr sz="1463" b="1" spc="-37" dirty="0">
                <a:latin typeface="Arial"/>
                <a:cs typeface="Arial"/>
              </a:rPr>
              <a:t> </a:t>
            </a:r>
            <a:r>
              <a:rPr sz="1463" b="1" spc="28" dirty="0">
                <a:latin typeface="Arial"/>
                <a:cs typeface="Arial"/>
              </a:rPr>
              <a:t>sudah</a:t>
            </a:r>
            <a:r>
              <a:rPr sz="1463" b="1" spc="-37" dirty="0">
                <a:latin typeface="Arial"/>
                <a:cs typeface="Arial"/>
              </a:rPr>
              <a:t> </a:t>
            </a:r>
            <a:r>
              <a:rPr sz="1463" b="1" spc="61" dirty="0">
                <a:latin typeface="Arial"/>
                <a:cs typeface="Arial"/>
              </a:rPr>
              <a:t>menjadi</a:t>
            </a:r>
            <a:r>
              <a:rPr sz="1463" b="1" spc="-41" dirty="0">
                <a:latin typeface="Arial"/>
                <a:cs typeface="Arial"/>
              </a:rPr>
              <a:t> </a:t>
            </a:r>
            <a:r>
              <a:rPr sz="1463" b="1" spc="12" dirty="0">
                <a:latin typeface="Arial"/>
                <a:cs typeface="Arial"/>
              </a:rPr>
              <a:t>fosil</a:t>
            </a:r>
            <a:endParaRPr sz="1463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505991" y="1347501"/>
            <a:ext cx="37148" cy="4598035"/>
          </a:xfrm>
          <a:custGeom>
            <a:avLst/>
            <a:gdLst/>
            <a:ahLst/>
            <a:cxnLst/>
            <a:rect l="l" t="t" r="r" b="b"/>
            <a:pathLst>
              <a:path w="45720" h="5659120">
                <a:moveTo>
                  <a:pt x="45720" y="0"/>
                </a:moveTo>
                <a:lnTo>
                  <a:pt x="0" y="0"/>
                </a:lnTo>
                <a:lnTo>
                  <a:pt x="0" y="5658612"/>
                </a:lnTo>
                <a:lnTo>
                  <a:pt x="45720" y="5658612"/>
                </a:lnTo>
                <a:lnTo>
                  <a:pt x="45720" y="0"/>
                </a:lnTo>
                <a:close/>
              </a:path>
            </a:pathLst>
          </a:custGeom>
          <a:solidFill>
            <a:srgbClr val="2CAF9C"/>
          </a:solidFill>
        </p:spPr>
        <p:txBody>
          <a:bodyPr wrap="square" lIns="0" tIns="0" rIns="0" bIns="0" rtlCol="0"/>
          <a:lstStyle/>
          <a:p>
            <a:endParaRPr sz="1463"/>
          </a:p>
        </p:txBody>
      </p:sp>
      <p:sp>
        <p:nvSpPr>
          <p:cNvPr id="19" name="object 19"/>
          <p:cNvSpPr txBox="1"/>
          <p:nvPr/>
        </p:nvSpPr>
        <p:spPr>
          <a:xfrm>
            <a:off x="1533057" y="642938"/>
            <a:ext cx="1067991" cy="359995"/>
          </a:xfrm>
          <a:prstGeom prst="rect">
            <a:avLst/>
          </a:prstGeom>
        </p:spPr>
        <p:txBody>
          <a:bodyPr vert="horz" wrap="square" lIns="0" tIns="9803" rIns="0" bIns="0" rtlCol="0">
            <a:spAutoFit/>
          </a:bodyPr>
          <a:lstStyle/>
          <a:p>
            <a:pPr marL="10319">
              <a:spcBef>
                <a:spcPts val="77"/>
              </a:spcBef>
            </a:pPr>
            <a:r>
              <a:rPr sz="2275" b="1" spc="-41" dirty="0">
                <a:solidFill>
                  <a:srgbClr val="FFFFFF"/>
                </a:solidFill>
                <a:latin typeface="Arial"/>
                <a:cs typeface="Arial"/>
              </a:rPr>
              <a:t>SOLUSI</a:t>
            </a:r>
            <a:endParaRPr sz="2275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695084" y="5864472"/>
            <a:ext cx="147042" cy="160461"/>
          </a:xfrm>
          <a:prstGeom prst="rect">
            <a:avLst/>
          </a:prstGeom>
        </p:spPr>
        <p:txBody>
          <a:bodyPr vert="horz" wrap="square" lIns="0" tIns="10319" rIns="0" bIns="0" rtlCol="0">
            <a:spAutoFit/>
          </a:bodyPr>
          <a:lstStyle/>
          <a:p>
            <a:pPr marL="10319">
              <a:spcBef>
                <a:spcPts val="81"/>
              </a:spcBef>
            </a:pPr>
            <a:r>
              <a:rPr sz="975" dirty="0">
                <a:solidFill>
                  <a:srgbClr val="888888"/>
                </a:solidFill>
                <a:latin typeface="Calibri"/>
                <a:cs typeface="Calibri"/>
              </a:rPr>
              <a:t>12</a:t>
            </a:r>
            <a:endParaRPr sz="975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645294" y="4340662"/>
            <a:ext cx="4387017" cy="1564170"/>
          </a:xfrm>
          <a:prstGeom prst="rect">
            <a:avLst/>
          </a:prstGeom>
        </p:spPr>
        <p:txBody>
          <a:bodyPr vert="horz" wrap="square" lIns="0" tIns="9803" rIns="0" bIns="0" rtlCol="0">
            <a:spAutoFit/>
          </a:bodyPr>
          <a:lstStyle/>
          <a:p>
            <a:pPr marL="243007" indent="-233204">
              <a:spcBef>
                <a:spcPts val="77"/>
              </a:spcBef>
              <a:buClr>
                <a:srgbClr val="2CAF9C"/>
              </a:buClr>
              <a:buFont typeface="Wingdings"/>
              <a:buChar char=""/>
              <a:tabLst>
                <a:tab pos="243007" algn="l"/>
                <a:tab pos="243523" algn="l"/>
              </a:tabLst>
            </a:pPr>
            <a:r>
              <a:rPr sz="1300" b="1" spc="28" dirty="0">
                <a:latin typeface="Arial"/>
                <a:cs typeface="Arial"/>
              </a:rPr>
              <a:t>Tahap ke-1 </a:t>
            </a:r>
            <a:r>
              <a:rPr sz="1300" b="1" spc="-65" dirty="0">
                <a:latin typeface="Arial"/>
                <a:cs typeface="Arial"/>
              </a:rPr>
              <a:t>: </a:t>
            </a:r>
            <a:r>
              <a:rPr sz="1300" b="1" spc="-16" dirty="0">
                <a:latin typeface="Arial"/>
                <a:cs typeface="Arial"/>
              </a:rPr>
              <a:t>Proses </a:t>
            </a:r>
            <a:r>
              <a:rPr sz="1300" b="1" spc="53" dirty="0">
                <a:latin typeface="Arial"/>
                <a:cs typeface="Arial"/>
              </a:rPr>
              <a:t>memotong </a:t>
            </a:r>
            <a:r>
              <a:rPr sz="1300" b="1" spc="65" dirty="0">
                <a:latin typeface="Arial"/>
                <a:cs typeface="Arial"/>
              </a:rPr>
              <a:t>rantai </a:t>
            </a:r>
            <a:r>
              <a:rPr sz="1300" b="1" spc="49" dirty="0">
                <a:latin typeface="Arial"/>
                <a:cs typeface="Arial"/>
              </a:rPr>
              <a:t>karbon</a:t>
            </a:r>
            <a:r>
              <a:rPr sz="1300" b="1" spc="-248" dirty="0">
                <a:latin typeface="Arial"/>
                <a:cs typeface="Arial"/>
              </a:rPr>
              <a:t> </a:t>
            </a:r>
            <a:r>
              <a:rPr sz="1300" b="1" spc="16" dirty="0">
                <a:latin typeface="Arial"/>
                <a:cs typeface="Arial"/>
              </a:rPr>
              <a:t>yang</a:t>
            </a:r>
            <a:endParaRPr sz="1300">
              <a:latin typeface="Arial"/>
              <a:cs typeface="Arial"/>
            </a:endParaRPr>
          </a:p>
          <a:p>
            <a:pPr marL="284798"/>
            <a:r>
              <a:rPr sz="1300" b="1" spc="28" dirty="0">
                <a:latin typeface="Arial"/>
                <a:cs typeface="Arial"/>
              </a:rPr>
              <a:t>panjang </a:t>
            </a:r>
            <a:r>
              <a:rPr sz="1300" b="1" spc="49" dirty="0">
                <a:latin typeface="Arial"/>
                <a:cs typeface="Arial"/>
              </a:rPr>
              <a:t>menjadi</a:t>
            </a:r>
            <a:r>
              <a:rPr sz="1300" b="1" spc="-69" dirty="0">
                <a:latin typeface="Arial"/>
                <a:cs typeface="Arial"/>
              </a:rPr>
              <a:t> </a:t>
            </a:r>
            <a:r>
              <a:rPr sz="1300" b="1" spc="45" dirty="0">
                <a:latin typeface="Arial"/>
                <a:cs typeface="Arial"/>
              </a:rPr>
              <a:t>pendek</a:t>
            </a:r>
            <a:endParaRPr sz="1300">
              <a:latin typeface="Arial"/>
              <a:cs typeface="Arial"/>
            </a:endParaRPr>
          </a:p>
          <a:p>
            <a:pPr marL="243007" marR="63460" indent="-233204">
              <a:spcBef>
                <a:spcPts val="613"/>
              </a:spcBef>
              <a:buClr>
                <a:srgbClr val="2CAF9C"/>
              </a:buClr>
              <a:buFont typeface="Wingdings"/>
              <a:buChar char=""/>
              <a:tabLst>
                <a:tab pos="243007" algn="l"/>
                <a:tab pos="243523" algn="l"/>
              </a:tabLst>
            </a:pPr>
            <a:r>
              <a:rPr sz="1300" b="1" spc="28" dirty="0">
                <a:latin typeface="Arial"/>
                <a:cs typeface="Arial"/>
              </a:rPr>
              <a:t>Tahap ke-2 </a:t>
            </a:r>
            <a:r>
              <a:rPr sz="1300" b="1" spc="-65" dirty="0">
                <a:latin typeface="Arial"/>
                <a:cs typeface="Arial"/>
              </a:rPr>
              <a:t>: </a:t>
            </a:r>
            <a:r>
              <a:rPr sz="1300" b="1" spc="-16" dirty="0">
                <a:latin typeface="Arial"/>
                <a:cs typeface="Arial"/>
              </a:rPr>
              <a:t>Proses </a:t>
            </a:r>
            <a:r>
              <a:rPr sz="1300" b="1" spc="53" dirty="0">
                <a:latin typeface="Arial"/>
                <a:cs typeface="Arial"/>
              </a:rPr>
              <a:t>memecah </a:t>
            </a:r>
            <a:r>
              <a:rPr sz="1300" b="1" spc="69" dirty="0">
                <a:latin typeface="Arial"/>
                <a:cs typeface="Arial"/>
              </a:rPr>
              <a:t>ikatan </a:t>
            </a:r>
            <a:r>
              <a:rPr sz="1300" b="1" spc="49" dirty="0">
                <a:latin typeface="Arial"/>
                <a:cs typeface="Arial"/>
              </a:rPr>
              <a:t>karbon</a:t>
            </a:r>
            <a:r>
              <a:rPr sz="1300" b="1" spc="-260" dirty="0">
                <a:latin typeface="Arial"/>
                <a:cs typeface="Arial"/>
              </a:rPr>
              <a:t> </a:t>
            </a:r>
            <a:r>
              <a:rPr sz="1300" b="1" spc="16" dirty="0">
                <a:latin typeface="Arial"/>
                <a:cs typeface="Arial"/>
              </a:rPr>
              <a:t>yang  </a:t>
            </a:r>
            <a:r>
              <a:rPr sz="1300" b="1" spc="53" dirty="0">
                <a:latin typeface="Arial"/>
                <a:cs typeface="Arial"/>
              </a:rPr>
              <a:t>komplek </a:t>
            </a:r>
            <a:r>
              <a:rPr sz="1300" b="1" dirty="0">
                <a:latin typeface="Arial"/>
                <a:cs typeface="Arial"/>
              </a:rPr>
              <a:t>sehingga </a:t>
            </a:r>
            <a:r>
              <a:rPr sz="1300" b="1" spc="28" dirty="0">
                <a:latin typeface="Arial"/>
                <a:cs typeface="Arial"/>
              </a:rPr>
              <a:t>unsur </a:t>
            </a:r>
            <a:r>
              <a:rPr sz="1300" b="1" spc="61" dirty="0">
                <a:latin typeface="Arial"/>
                <a:cs typeface="Arial"/>
              </a:rPr>
              <a:t>hara </a:t>
            </a:r>
            <a:r>
              <a:rPr sz="1300" b="1" spc="-12" dirty="0">
                <a:latin typeface="Arial"/>
                <a:cs typeface="Arial"/>
              </a:rPr>
              <a:t>“lepas” </a:t>
            </a:r>
            <a:r>
              <a:rPr sz="1300" b="1" spc="45" dirty="0">
                <a:latin typeface="Arial"/>
                <a:cs typeface="Arial"/>
              </a:rPr>
              <a:t>dari</a:t>
            </a:r>
            <a:r>
              <a:rPr sz="1300" b="1" spc="-219" dirty="0">
                <a:latin typeface="Arial"/>
                <a:cs typeface="Arial"/>
              </a:rPr>
              <a:t> </a:t>
            </a:r>
            <a:r>
              <a:rPr sz="1300" b="1" spc="69" dirty="0">
                <a:latin typeface="Arial"/>
                <a:cs typeface="Arial"/>
              </a:rPr>
              <a:t>ikatan</a:t>
            </a:r>
            <a:endParaRPr sz="1300">
              <a:latin typeface="Arial"/>
              <a:cs typeface="Arial"/>
            </a:endParaRPr>
          </a:p>
          <a:p>
            <a:pPr marL="243007" marR="89257" indent="-233204">
              <a:spcBef>
                <a:spcPts val="618"/>
              </a:spcBef>
              <a:buClr>
                <a:srgbClr val="2CAF9C"/>
              </a:buClr>
              <a:buFont typeface="Wingdings"/>
              <a:buChar char=""/>
              <a:tabLst>
                <a:tab pos="243007" algn="l"/>
                <a:tab pos="243523" algn="l"/>
              </a:tabLst>
            </a:pPr>
            <a:r>
              <a:rPr sz="1300" b="1" spc="28" dirty="0">
                <a:latin typeface="Arial"/>
                <a:cs typeface="Arial"/>
              </a:rPr>
              <a:t>Tahap </a:t>
            </a:r>
            <a:r>
              <a:rPr sz="1300" b="1" spc="8" dirty="0">
                <a:latin typeface="Arial"/>
                <a:cs typeface="Arial"/>
              </a:rPr>
              <a:t>ke-3: </a:t>
            </a:r>
            <a:r>
              <a:rPr sz="1300" b="1" spc="-16" dirty="0">
                <a:latin typeface="Arial"/>
                <a:cs typeface="Arial"/>
              </a:rPr>
              <a:t>Proses </a:t>
            </a:r>
            <a:r>
              <a:rPr sz="1300" b="1" spc="49" dirty="0">
                <a:latin typeface="Arial"/>
                <a:cs typeface="Arial"/>
              </a:rPr>
              <a:t>pengaktifan </a:t>
            </a:r>
            <a:r>
              <a:rPr sz="1300" b="1" spc="69" dirty="0">
                <a:latin typeface="Arial"/>
                <a:cs typeface="Arial"/>
              </a:rPr>
              <a:t>untuk </a:t>
            </a:r>
            <a:r>
              <a:rPr sz="1300" b="1" spc="61" dirty="0">
                <a:latin typeface="Arial"/>
                <a:cs typeface="Arial"/>
              </a:rPr>
              <a:t>hara </a:t>
            </a:r>
            <a:r>
              <a:rPr sz="1300" b="1" spc="33" dirty="0">
                <a:latin typeface="Arial"/>
                <a:cs typeface="Arial"/>
              </a:rPr>
              <a:t>agar  </a:t>
            </a:r>
            <a:r>
              <a:rPr sz="1300" b="1" spc="8" dirty="0">
                <a:latin typeface="Arial"/>
                <a:cs typeface="Arial"/>
              </a:rPr>
              <a:t>bisa</a:t>
            </a:r>
            <a:r>
              <a:rPr sz="1300" b="1" spc="-28" dirty="0">
                <a:latin typeface="Arial"/>
                <a:cs typeface="Arial"/>
              </a:rPr>
              <a:t> </a:t>
            </a:r>
            <a:r>
              <a:rPr sz="1300" b="1" spc="65" dirty="0">
                <a:latin typeface="Arial"/>
                <a:cs typeface="Arial"/>
              </a:rPr>
              <a:t>dimanfaatkan</a:t>
            </a:r>
            <a:r>
              <a:rPr sz="1300" b="1" dirty="0">
                <a:latin typeface="Arial"/>
                <a:cs typeface="Arial"/>
              </a:rPr>
              <a:t> </a:t>
            </a:r>
            <a:r>
              <a:rPr sz="1300" b="1" spc="73" dirty="0">
                <a:latin typeface="Arial"/>
                <a:cs typeface="Arial"/>
              </a:rPr>
              <a:t>tanaman</a:t>
            </a:r>
            <a:r>
              <a:rPr sz="1300" b="1" spc="-8" dirty="0">
                <a:latin typeface="Arial"/>
                <a:cs typeface="Arial"/>
              </a:rPr>
              <a:t> </a:t>
            </a:r>
            <a:r>
              <a:rPr sz="1300" b="1" spc="73" dirty="0">
                <a:latin typeface="Arial"/>
                <a:cs typeface="Arial"/>
              </a:rPr>
              <a:t>atau</a:t>
            </a:r>
            <a:r>
              <a:rPr sz="1300" b="1" spc="-20" dirty="0">
                <a:latin typeface="Arial"/>
                <a:cs typeface="Arial"/>
              </a:rPr>
              <a:t> </a:t>
            </a:r>
            <a:r>
              <a:rPr sz="1300" b="1" spc="49" dirty="0">
                <a:latin typeface="Arial"/>
                <a:cs typeface="Arial"/>
              </a:rPr>
              <a:t>menjadi</a:t>
            </a:r>
            <a:r>
              <a:rPr sz="1300" b="1" spc="-16" dirty="0">
                <a:latin typeface="Arial"/>
                <a:cs typeface="Arial"/>
              </a:rPr>
              <a:t> </a:t>
            </a:r>
            <a:r>
              <a:rPr sz="1300" b="1" spc="45" dirty="0">
                <a:latin typeface="Arial"/>
                <a:cs typeface="Arial"/>
              </a:rPr>
              <a:t>pupuk  </a:t>
            </a:r>
            <a:r>
              <a:rPr sz="1300" b="1" spc="24" dirty="0">
                <a:latin typeface="Arial"/>
                <a:cs typeface="Arial"/>
              </a:rPr>
              <a:t>(dengan</a:t>
            </a:r>
            <a:r>
              <a:rPr sz="1300" b="1" spc="-20" dirty="0">
                <a:latin typeface="Arial"/>
                <a:cs typeface="Arial"/>
              </a:rPr>
              <a:t> </a:t>
            </a:r>
            <a:r>
              <a:rPr sz="1300" b="1" spc="49" dirty="0">
                <a:latin typeface="Arial"/>
                <a:cs typeface="Arial"/>
              </a:rPr>
              <a:t>Aktivator)</a:t>
            </a:r>
            <a:endParaRPr sz="13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" y="2394129"/>
            <a:ext cx="2612740" cy="23100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666"/>
            <a:ext cx="1540396" cy="13310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" y="4716757"/>
            <a:ext cx="2924776" cy="21099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340" y="151230"/>
            <a:ext cx="2622629" cy="24208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590" y="2572118"/>
            <a:ext cx="2729416" cy="21446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042" y="1766864"/>
            <a:ext cx="4056472" cy="332427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839" y="4593742"/>
            <a:ext cx="3895250" cy="22751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631" y="116632"/>
            <a:ext cx="2449629" cy="1915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784" y="4704190"/>
            <a:ext cx="2895003" cy="20684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731" y="63828"/>
            <a:ext cx="2492874" cy="21410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4" y="1314123"/>
            <a:ext cx="1501942" cy="10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610" y="74131"/>
            <a:ext cx="1170000" cy="11974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610" y="1314123"/>
            <a:ext cx="1170000" cy="10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869950" y="2895600"/>
            <a:ext cx="8197850" cy="11430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DoubleWave1">
              <a:avLst>
                <a:gd name="adj1" fmla="val 6250"/>
                <a:gd name="adj2" fmla="val -639"/>
              </a:avLst>
            </a:prstTxWarp>
            <a:spAutoFit/>
          </a:bodyPr>
          <a:lstStyle/>
          <a:p>
            <a:pPr algn="ctr"/>
            <a:r>
              <a:rPr lang="en-US" sz="5400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TERIMA</a:t>
            </a: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KASIH</a:t>
            </a:r>
            <a:endParaRPr lang="en-US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8703057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007B0-8898-4316-AB0F-9E577C055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EF0B0F6-9E49-435A-BFA0-0B4A9E571E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1925" y="346076"/>
            <a:ext cx="9715500" cy="596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9831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81679-B3B7-4855-A0BA-B7D7B59834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C56E92-7CC9-4B65-9996-8EF77CC3AF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81037"/>
            <a:ext cx="9753600" cy="536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545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8" y="4725145"/>
            <a:ext cx="1101177" cy="20073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itle 4"/>
          <p:cNvSpPr txBox="1">
            <a:spLocks/>
          </p:cNvSpPr>
          <p:nvPr/>
        </p:nvSpPr>
        <p:spPr>
          <a:xfrm>
            <a:off x="2697629" y="1600200"/>
            <a:ext cx="6686550" cy="495300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dk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290513" indent="-290513">
              <a:buAutoNum type="arabicPeriod"/>
            </a:pPr>
            <a:endParaRPr lang="en-US" sz="2200" dirty="0">
              <a:latin typeface="+mj-lt"/>
            </a:endParaRPr>
          </a:p>
          <a:p>
            <a:pPr marL="290513" indent="-290513">
              <a:buAutoNum type="arabicPeriod"/>
            </a:pPr>
            <a:r>
              <a:rPr lang="en-US" sz="2400" b="0" dirty="0" err="1">
                <a:latin typeface="+mj-lt"/>
              </a:rPr>
              <a:t>Meningkatkan</a:t>
            </a:r>
            <a:r>
              <a:rPr lang="en-US" sz="2400" b="0" dirty="0">
                <a:latin typeface="+mj-lt"/>
              </a:rPr>
              <a:t> </a:t>
            </a:r>
            <a:r>
              <a:rPr lang="en-US" sz="2400" b="0" dirty="0" err="1">
                <a:latin typeface="+mj-lt"/>
              </a:rPr>
              <a:t>Pengelolaan</a:t>
            </a:r>
            <a:r>
              <a:rPr lang="en-US" sz="2400" b="0" dirty="0">
                <a:latin typeface="+mj-lt"/>
              </a:rPr>
              <a:t> </a:t>
            </a:r>
            <a:r>
              <a:rPr lang="en-US" sz="2400" b="0" dirty="0" err="1">
                <a:latin typeface="+mj-lt"/>
              </a:rPr>
              <a:t>Sumber</a:t>
            </a:r>
            <a:r>
              <a:rPr lang="en-US" sz="2400" b="0" dirty="0">
                <a:latin typeface="+mj-lt"/>
              </a:rPr>
              <a:t> </a:t>
            </a:r>
            <a:r>
              <a:rPr lang="en-US" sz="2400" b="0" dirty="0" err="1">
                <a:latin typeface="+mj-lt"/>
              </a:rPr>
              <a:t>Daya</a:t>
            </a:r>
            <a:r>
              <a:rPr lang="en-US" sz="2400" b="0" dirty="0">
                <a:latin typeface="+mj-lt"/>
              </a:rPr>
              <a:t> </a:t>
            </a:r>
            <a:r>
              <a:rPr lang="en-US" sz="2400" b="0" dirty="0" err="1">
                <a:latin typeface="+mj-lt"/>
              </a:rPr>
              <a:t>unggulan</a:t>
            </a:r>
            <a:r>
              <a:rPr lang="en-US" sz="2400" b="0" dirty="0">
                <a:latin typeface="+mj-lt"/>
              </a:rPr>
              <a:t> </a:t>
            </a:r>
            <a:r>
              <a:rPr lang="en-US" sz="2400" b="0" dirty="0" err="1">
                <a:latin typeface="+mj-lt"/>
              </a:rPr>
              <a:t>daerah</a:t>
            </a:r>
            <a:r>
              <a:rPr lang="en-US" sz="2400" b="0" dirty="0">
                <a:latin typeface="+mj-lt"/>
              </a:rPr>
              <a:t> </a:t>
            </a:r>
            <a:r>
              <a:rPr lang="en-US" sz="2400" b="0" dirty="0" err="1">
                <a:latin typeface="+mj-lt"/>
              </a:rPr>
              <a:t>secara</a:t>
            </a:r>
            <a:r>
              <a:rPr lang="en-US" sz="2400" b="0" dirty="0">
                <a:latin typeface="+mj-lt"/>
              </a:rPr>
              <a:t> </a:t>
            </a:r>
            <a:r>
              <a:rPr lang="en-US" sz="2400" b="0" dirty="0" err="1">
                <a:latin typeface="+mj-lt"/>
              </a:rPr>
              <a:t>effisien</a:t>
            </a:r>
            <a:r>
              <a:rPr lang="en-US" sz="2400" b="0" dirty="0">
                <a:latin typeface="+mj-lt"/>
              </a:rPr>
              <a:t> yang </a:t>
            </a:r>
            <a:r>
              <a:rPr lang="en-US" sz="2400" b="0" dirty="0" err="1">
                <a:latin typeface="+mj-lt"/>
              </a:rPr>
              <a:t>mampu</a:t>
            </a:r>
            <a:r>
              <a:rPr lang="en-US" sz="2400" b="0" dirty="0">
                <a:latin typeface="+mj-lt"/>
              </a:rPr>
              <a:t> </a:t>
            </a:r>
            <a:r>
              <a:rPr lang="en-US" sz="2400" b="0" dirty="0" err="1">
                <a:latin typeface="+mj-lt"/>
              </a:rPr>
              <a:t>mendukung</a:t>
            </a:r>
            <a:r>
              <a:rPr lang="en-US" sz="2400" b="0" dirty="0">
                <a:latin typeface="+mj-lt"/>
              </a:rPr>
              <a:t> </a:t>
            </a:r>
            <a:r>
              <a:rPr lang="en-US" sz="2400" b="0" dirty="0" err="1">
                <a:latin typeface="+mj-lt"/>
              </a:rPr>
              <a:t>pengembangan</a:t>
            </a:r>
            <a:r>
              <a:rPr lang="en-US" sz="2400" b="0" dirty="0">
                <a:latin typeface="+mj-lt"/>
              </a:rPr>
              <a:t> </a:t>
            </a:r>
            <a:r>
              <a:rPr lang="en-US" sz="2400" b="0" dirty="0" err="1">
                <a:latin typeface="+mj-lt"/>
              </a:rPr>
              <a:t>komoditas</a:t>
            </a:r>
            <a:r>
              <a:rPr lang="en-US" sz="2400" b="0" dirty="0">
                <a:latin typeface="+mj-lt"/>
              </a:rPr>
              <a:t> </a:t>
            </a:r>
            <a:r>
              <a:rPr lang="en-US" sz="2400" b="0" dirty="0" err="1">
                <a:latin typeface="+mj-lt"/>
              </a:rPr>
              <a:t>industri</a:t>
            </a:r>
            <a:r>
              <a:rPr lang="en-US" sz="2400" b="0" dirty="0">
                <a:latin typeface="+mj-lt"/>
              </a:rPr>
              <a:t> </a:t>
            </a:r>
            <a:r>
              <a:rPr lang="en-US" sz="2400" b="0" dirty="0" err="1">
                <a:latin typeface="+mj-lt"/>
              </a:rPr>
              <a:t>unggulan</a:t>
            </a:r>
            <a:endParaRPr lang="en-US" sz="2400" b="0" dirty="0">
              <a:latin typeface="+mj-lt"/>
            </a:endParaRPr>
          </a:p>
          <a:p>
            <a:pPr marL="290513" indent="-290513">
              <a:buAutoNum type="arabicPeriod"/>
            </a:pPr>
            <a:r>
              <a:rPr lang="en-US" sz="2400" b="0" dirty="0" err="1">
                <a:latin typeface="+mj-lt"/>
              </a:rPr>
              <a:t>Meningkatkan</a:t>
            </a:r>
            <a:r>
              <a:rPr lang="en-US" sz="2400" b="0" dirty="0">
                <a:latin typeface="+mj-lt"/>
              </a:rPr>
              <a:t> </a:t>
            </a:r>
            <a:r>
              <a:rPr lang="en-US" sz="2400" b="0" dirty="0" err="1">
                <a:latin typeface="+mj-lt"/>
              </a:rPr>
              <a:t>industri-industri</a:t>
            </a:r>
            <a:r>
              <a:rPr lang="en-US" sz="2400" b="0" dirty="0">
                <a:latin typeface="+mj-lt"/>
              </a:rPr>
              <a:t> </a:t>
            </a:r>
            <a:r>
              <a:rPr lang="en-US" sz="2400" b="0" dirty="0" err="1">
                <a:latin typeface="+mj-lt"/>
              </a:rPr>
              <a:t>hilir</a:t>
            </a:r>
            <a:r>
              <a:rPr lang="en-US" sz="2400" b="0" dirty="0">
                <a:latin typeface="+mj-lt"/>
              </a:rPr>
              <a:t> </a:t>
            </a:r>
            <a:r>
              <a:rPr lang="en-US" sz="2400" b="0" dirty="0" err="1">
                <a:latin typeface="+mj-lt"/>
              </a:rPr>
              <a:t>lanjutan</a:t>
            </a:r>
            <a:r>
              <a:rPr lang="en-US" sz="2400" b="0" dirty="0">
                <a:latin typeface="+mj-lt"/>
              </a:rPr>
              <a:t> yang </a:t>
            </a:r>
            <a:r>
              <a:rPr lang="en-US" sz="2400" b="0" dirty="0" err="1">
                <a:latin typeface="+mj-lt"/>
              </a:rPr>
              <a:t>mandiri</a:t>
            </a:r>
            <a:r>
              <a:rPr lang="en-US" sz="2400" b="0" dirty="0">
                <a:latin typeface="+mj-lt"/>
              </a:rPr>
              <a:t>, </a:t>
            </a:r>
            <a:r>
              <a:rPr lang="en-US" sz="2400" b="0" dirty="0" err="1">
                <a:latin typeface="+mj-lt"/>
              </a:rPr>
              <a:t>berdaya</a:t>
            </a:r>
            <a:r>
              <a:rPr lang="en-US" sz="2400" b="0" dirty="0">
                <a:latin typeface="+mj-lt"/>
              </a:rPr>
              <a:t> </a:t>
            </a:r>
            <a:r>
              <a:rPr lang="en-US" sz="2400" b="0" dirty="0" err="1">
                <a:latin typeface="+mj-lt"/>
              </a:rPr>
              <a:t>saing</a:t>
            </a:r>
            <a:r>
              <a:rPr lang="en-US" sz="2400" b="0" dirty="0">
                <a:latin typeface="+mj-lt"/>
              </a:rPr>
              <a:t> </a:t>
            </a:r>
            <a:r>
              <a:rPr lang="en-US" sz="2400" b="0" dirty="0" err="1">
                <a:latin typeface="+mj-lt"/>
              </a:rPr>
              <a:t>dan</a:t>
            </a:r>
            <a:r>
              <a:rPr lang="en-US" sz="2400" b="0" dirty="0">
                <a:latin typeface="+mj-lt"/>
              </a:rPr>
              <a:t> </a:t>
            </a:r>
            <a:r>
              <a:rPr lang="en-US" sz="2400" b="0" dirty="0" err="1">
                <a:latin typeface="+mj-lt"/>
              </a:rPr>
              <a:t>maju</a:t>
            </a:r>
            <a:r>
              <a:rPr lang="en-US" sz="2400" b="0" dirty="0">
                <a:latin typeface="+mj-lt"/>
              </a:rPr>
              <a:t> </a:t>
            </a:r>
            <a:r>
              <a:rPr lang="en-US" sz="2400" b="0" dirty="0" err="1">
                <a:latin typeface="+mj-lt"/>
              </a:rPr>
              <a:t>untuk</a:t>
            </a:r>
            <a:r>
              <a:rPr lang="en-US" sz="2400" b="0" dirty="0">
                <a:latin typeface="+mj-lt"/>
              </a:rPr>
              <a:t> </a:t>
            </a:r>
            <a:r>
              <a:rPr lang="en-US" sz="2400" b="0" dirty="0" err="1">
                <a:latin typeface="+mj-lt"/>
              </a:rPr>
              <a:t>meningkatkan</a:t>
            </a:r>
            <a:r>
              <a:rPr lang="en-US" sz="2400" b="0" dirty="0">
                <a:latin typeface="+mj-lt"/>
              </a:rPr>
              <a:t> </a:t>
            </a:r>
            <a:r>
              <a:rPr lang="en-US" sz="2400" b="0" dirty="0" err="1">
                <a:latin typeface="+mj-lt"/>
              </a:rPr>
              <a:t>nilai</a:t>
            </a:r>
            <a:r>
              <a:rPr lang="en-US" sz="2400" b="0" dirty="0">
                <a:latin typeface="+mj-lt"/>
              </a:rPr>
              <a:t> </a:t>
            </a:r>
            <a:r>
              <a:rPr lang="en-US" sz="2400" b="0" dirty="0" err="1">
                <a:latin typeface="+mj-lt"/>
              </a:rPr>
              <a:t>tambah</a:t>
            </a:r>
            <a:r>
              <a:rPr lang="en-US" sz="2400" b="0" dirty="0">
                <a:latin typeface="+mj-lt"/>
              </a:rPr>
              <a:t> </a:t>
            </a:r>
            <a:r>
              <a:rPr lang="en-US" sz="2400" b="0" dirty="0" err="1">
                <a:latin typeface="+mj-lt"/>
              </a:rPr>
              <a:t>dan</a:t>
            </a:r>
            <a:r>
              <a:rPr lang="en-US" sz="2400" b="0" dirty="0">
                <a:latin typeface="+mj-lt"/>
              </a:rPr>
              <a:t> </a:t>
            </a:r>
            <a:r>
              <a:rPr lang="en-US" sz="2400" b="0" dirty="0" err="1">
                <a:latin typeface="+mj-lt"/>
              </a:rPr>
              <a:t>kompetensi</a:t>
            </a:r>
            <a:r>
              <a:rPr lang="en-US" sz="2400" b="0" dirty="0">
                <a:latin typeface="+mj-lt"/>
              </a:rPr>
              <a:t> </a:t>
            </a:r>
            <a:r>
              <a:rPr lang="en-US" sz="2400" b="0" dirty="0" err="1">
                <a:latin typeface="+mj-lt"/>
              </a:rPr>
              <a:t>industri</a:t>
            </a:r>
            <a:r>
              <a:rPr lang="en-US" sz="2400" b="0" dirty="0">
                <a:latin typeface="+mj-lt"/>
              </a:rPr>
              <a:t> </a:t>
            </a:r>
            <a:r>
              <a:rPr lang="en-US" sz="2400" b="0" dirty="0" err="1">
                <a:latin typeface="+mj-lt"/>
              </a:rPr>
              <a:t>daerah</a:t>
            </a:r>
            <a:endParaRPr lang="en-US" sz="2400" b="0" dirty="0">
              <a:latin typeface="+mj-lt"/>
            </a:endParaRPr>
          </a:p>
          <a:p>
            <a:pPr marL="290513" indent="-290513">
              <a:buAutoNum type="arabicPeriod"/>
            </a:pPr>
            <a:r>
              <a:rPr lang="en-US" sz="2400" b="0" dirty="0" err="1">
                <a:latin typeface="+mj-lt"/>
              </a:rPr>
              <a:t>Meningkatkan</a:t>
            </a:r>
            <a:r>
              <a:rPr lang="en-US" sz="2400" b="0" dirty="0">
                <a:latin typeface="+mj-lt"/>
              </a:rPr>
              <a:t> </a:t>
            </a:r>
            <a:r>
              <a:rPr lang="en-US" sz="2400" b="0" dirty="0" err="1">
                <a:latin typeface="+mj-lt"/>
              </a:rPr>
              <a:t>kualitas</a:t>
            </a:r>
            <a:r>
              <a:rPr lang="en-US" sz="2400" b="0" dirty="0">
                <a:latin typeface="+mj-lt"/>
              </a:rPr>
              <a:t> </a:t>
            </a:r>
            <a:r>
              <a:rPr lang="en-US" sz="2400" b="0" dirty="0" err="1">
                <a:latin typeface="+mj-lt"/>
              </a:rPr>
              <a:t>sumber</a:t>
            </a:r>
            <a:r>
              <a:rPr lang="en-US" sz="2400" b="0" dirty="0">
                <a:latin typeface="+mj-lt"/>
              </a:rPr>
              <a:t> </a:t>
            </a:r>
            <a:r>
              <a:rPr lang="en-US" sz="2400" b="0" dirty="0" err="1">
                <a:latin typeface="+mj-lt"/>
              </a:rPr>
              <a:t>daya</a:t>
            </a:r>
            <a:r>
              <a:rPr lang="en-US" sz="2400" b="0" dirty="0">
                <a:latin typeface="+mj-lt"/>
              </a:rPr>
              <a:t> </a:t>
            </a:r>
            <a:r>
              <a:rPr lang="en-US" sz="2400" b="0" dirty="0" err="1">
                <a:latin typeface="+mj-lt"/>
              </a:rPr>
              <a:t>manusia</a:t>
            </a:r>
            <a:r>
              <a:rPr lang="en-US" sz="2400" b="0" dirty="0">
                <a:latin typeface="+mj-lt"/>
              </a:rPr>
              <a:t> yang </a:t>
            </a:r>
            <a:r>
              <a:rPr lang="en-US" sz="2400" b="0" dirty="0" err="1">
                <a:latin typeface="+mj-lt"/>
              </a:rPr>
              <a:t>produktif</a:t>
            </a:r>
            <a:r>
              <a:rPr lang="en-US" sz="2400" b="0" dirty="0">
                <a:latin typeface="+mj-lt"/>
              </a:rPr>
              <a:t> </a:t>
            </a:r>
            <a:r>
              <a:rPr lang="en-US" sz="2400" b="0" dirty="0" err="1">
                <a:latin typeface="+mj-lt"/>
              </a:rPr>
              <a:t>dan</a:t>
            </a:r>
            <a:r>
              <a:rPr lang="en-US" sz="2400" b="0" dirty="0">
                <a:latin typeface="+mj-lt"/>
              </a:rPr>
              <a:t> </a:t>
            </a:r>
            <a:r>
              <a:rPr lang="en-US" sz="2400" b="0" dirty="0" err="1">
                <a:latin typeface="+mj-lt"/>
              </a:rPr>
              <a:t>berdaya</a:t>
            </a:r>
            <a:r>
              <a:rPr lang="en-US" sz="2400" b="0" dirty="0">
                <a:latin typeface="+mj-lt"/>
              </a:rPr>
              <a:t> </a:t>
            </a:r>
            <a:r>
              <a:rPr lang="en-US" sz="2400" b="0" dirty="0" err="1">
                <a:latin typeface="+mj-lt"/>
              </a:rPr>
              <a:t>saing</a:t>
            </a:r>
            <a:endParaRPr lang="en-US" sz="2400" b="0" dirty="0">
              <a:latin typeface="+mj-lt"/>
            </a:endParaRPr>
          </a:p>
          <a:p>
            <a:pPr marL="290513" indent="-290513">
              <a:buAutoNum type="arabicPeriod"/>
            </a:pPr>
            <a:r>
              <a:rPr lang="en-US" sz="2400" b="0" dirty="0" err="1">
                <a:latin typeface="+mj-lt"/>
              </a:rPr>
              <a:t>Mempercepat</a:t>
            </a:r>
            <a:r>
              <a:rPr lang="en-US" sz="2400" b="0" dirty="0">
                <a:latin typeface="+mj-lt"/>
              </a:rPr>
              <a:t> </a:t>
            </a:r>
            <a:r>
              <a:rPr lang="en-US" sz="2400" b="0" dirty="0" err="1">
                <a:latin typeface="+mj-lt"/>
              </a:rPr>
              <a:t>pembangunan</a:t>
            </a:r>
            <a:r>
              <a:rPr lang="en-US" sz="2400" b="0" dirty="0">
                <a:latin typeface="+mj-lt"/>
              </a:rPr>
              <a:t> </a:t>
            </a:r>
            <a:r>
              <a:rPr lang="en-US" sz="2400" b="0" dirty="0" err="1">
                <a:latin typeface="+mj-lt"/>
              </a:rPr>
              <a:t>dan</a:t>
            </a:r>
            <a:r>
              <a:rPr lang="en-US" sz="2400" b="0" dirty="0">
                <a:latin typeface="+mj-lt"/>
              </a:rPr>
              <a:t> </a:t>
            </a:r>
            <a:r>
              <a:rPr lang="en-US" sz="2400" b="0" dirty="0" err="1">
                <a:latin typeface="+mj-lt"/>
              </a:rPr>
              <a:t>penguatan</a:t>
            </a:r>
            <a:r>
              <a:rPr lang="en-US" sz="2400" b="0" dirty="0">
                <a:latin typeface="+mj-lt"/>
              </a:rPr>
              <a:t> </a:t>
            </a:r>
            <a:r>
              <a:rPr lang="en-US" sz="2400" b="0" dirty="0" err="1">
                <a:latin typeface="+mj-lt"/>
              </a:rPr>
              <a:t>infrastruktur</a:t>
            </a:r>
            <a:r>
              <a:rPr lang="en-US" sz="2400" b="0" dirty="0">
                <a:latin typeface="+mj-lt"/>
              </a:rPr>
              <a:t> </a:t>
            </a:r>
            <a:r>
              <a:rPr lang="en-US" sz="2400" b="0" dirty="0" err="1">
                <a:latin typeface="+mj-lt"/>
              </a:rPr>
              <a:t>dan</a:t>
            </a:r>
            <a:r>
              <a:rPr lang="en-US" sz="2400" b="0" dirty="0">
                <a:latin typeface="+mj-lt"/>
              </a:rPr>
              <a:t> </a:t>
            </a:r>
            <a:r>
              <a:rPr lang="en-US" sz="2400" b="0" dirty="0" err="1">
                <a:latin typeface="+mj-lt"/>
              </a:rPr>
              <a:t>fasilitas</a:t>
            </a:r>
            <a:r>
              <a:rPr lang="en-US" sz="2400" b="0" dirty="0">
                <a:latin typeface="+mj-lt"/>
              </a:rPr>
              <a:t> </a:t>
            </a:r>
            <a:r>
              <a:rPr lang="en-US" sz="2400" b="0" dirty="0" err="1">
                <a:latin typeface="+mj-lt"/>
              </a:rPr>
              <a:t>industri</a:t>
            </a:r>
            <a:endParaRPr lang="en-US" sz="2400" b="0" dirty="0">
              <a:latin typeface="+mj-lt"/>
            </a:endParaRPr>
          </a:p>
          <a:p>
            <a:pPr marL="169863" indent="-169863">
              <a:lnSpc>
                <a:spcPct val="120000"/>
              </a:lnSpc>
            </a:pPr>
            <a:endParaRPr lang="id-ID" sz="2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42949" y="228600"/>
            <a:ext cx="8641229" cy="114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3200" dirty="0">
                <a:solidFill>
                  <a:schemeClr val="tx1"/>
                </a:solidFill>
                <a:latin typeface="+mj-lt"/>
              </a:rPr>
              <a:t>PERDA 19/2018 RPIP 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  <a:latin typeface="+mj-lt"/>
              </a:rPr>
              <a:t>Pembangunan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Industri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Kalsel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 2018 - 2038</a:t>
            </a:r>
          </a:p>
        </p:txBody>
      </p:sp>
      <p:sp>
        <p:nvSpPr>
          <p:cNvPr id="13" name="Right Arrow 12"/>
          <p:cNvSpPr/>
          <p:nvPr/>
        </p:nvSpPr>
        <p:spPr>
          <a:xfrm>
            <a:off x="1981200" y="3048000"/>
            <a:ext cx="533400" cy="12954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65100" y="2133600"/>
            <a:ext cx="1651000" cy="2971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+mj-lt"/>
              </a:rPr>
              <a:t>MISI</a:t>
            </a:r>
            <a:endParaRPr lang="en-US" sz="32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949417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4"/>
          <p:cNvSpPr txBox="1">
            <a:spLocks/>
          </p:cNvSpPr>
          <p:nvPr/>
        </p:nvSpPr>
        <p:spPr>
          <a:xfrm>
            <a:off x="2743200" y="2381250"/>
            <a:ext cx="6686550" cy="249555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dk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234950" indent="-234950">
              <a:buFont typeface="+mj-lt"/>
              <a:buAutoNum type="arabicPeriod"/>
            </a:pPr>
            <a:r>
              <a:rPr lang="en-US" sz="2200" dirty="0" err="1">
                <a:latin typeface="+mj-lt"/>
              </a:rPr>
              <a:t>Tumbuh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dan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berkembangnya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industri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pengolahan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berbasis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sumber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daya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alam</a:t>
            </a:r>
            <a:endParaRPr lang="en-US" sz="2200" dirty="0">
              <a:latin typeface="+mj-lt"/>
            </a:endParaRPr>
          </a:p>
          <a:p>
            <a:pPr marL="234950" indent="-234950">
              <a:buFont typeface="+mj-lt"/>
              <a:buAutoNum type="arabicPeriod"/>
            </a:pPr>
            <a:r>
              <a:rPr lang="en-US" sz="2200" dirty="0" err="1">
                <a:latin typeface="+mj-lt"/>
              </a:rPr>
              <a:t>Menguatnya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daya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saing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industri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melalui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penguatan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inovasi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dan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teknologi</a:t>
            </a:r>
            <a:r>
              <a:rPr lang="en-US" sz="2200" dirty="0">
                <a:latin typeface="+mj-lt"/>
              </a:rPr>
              <a:t> </a:t>
            </a:r>
          </a:p>
          <a:p>
            <a:pPr marL="234950" indent="-234950">
              <a:buFont typeface="+mj-lt"/>
              <a:buAutoNum type="arabicPeriod"/>
            </a:pPr>
            <a:r>
              <a:rPr lang="en-US" sz="2200" dirty="0" err="1">
                <a:latin typeface="+mj-lt"/>
              </a:rPr>
              <a:t>Mantapnya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struktur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industri</a:t>
            </a:r>
            <a:r>
              <a:rPr lang="en-US" sz="2200" dirty="0">
                <a:latin typeface="+mj-lt"/>
              </a:rPr>
              <a:t> di </a:t>
            </a:r>
            <a:r>
              <a:rPr lang="en-US" sz="2200" dirty="0" err="1">
                <a:latin typeface="+mj-lt"/>
              </a:rPr>
              <a:t>daerah</a:t>
            </a:r>
            <a:endParaRPr lang="en-US" sz="2200" dirty="0">
              <a:latin typeface="+mj-lt"/>
            </a:endParaRPr>
          </a:p>
          <a:p>
            <a:pPr marL="234950" indent="-234950">
              <a:buFont typeface="+mj-lt"/>
              <a:buAutoNum type="arabicPeriod"/>
            </a:pPr>
            <a:r>
              <a:rPr lang="en-US" sz="2200" dirty="0" err="1">
                <a:latin typeface="+mj-lt"/>
              </a:rPr>
              <a:t>Terwujudnya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kemandirian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industri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kecil</a:t>
            </a:r>
            <a:r>
              <a:rPr lang="en-US" sz="2200" dirty="0">
                <a:latin typeface="+mj-lt"/>
              </a:rPr>
              <a:t> dan </a:t>
            </a:r>
            <a:r>
              <a:rPr lang="en-US" sz="2200" dirty="0" err="1">
                <a:latin typeface="+mj-lt"/>
              </a:rPr>
              <a:t>menengah</a:t>
            </a:r>
            <a:endParaRPr lang="en-US" sz="2200" dirty="0"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42950" y="457200"/>
            <a:ext cx="85852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+mj-lt"/>
              </a:rPr>
              <a:t>Pembangunan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Industri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Kalsel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 2018 - 2038</a:t>
            </a:r>
          </a:p>
        </p:txBody>
      </p:sp>
      <p:sp>
        <p:nvSpPr>
          <p:cNvPr id="13" name="Right Arrow 12"/>
          <p:cNvSpPr/>
          <p:nvPr/>
        </p:nvSpPr>
        <p:spPr>
          <a:xfrm>
            <a:off x="1981200" y="2667000"/>
            <a:ext cx="685800" cy="19812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47650" y="3200400"/>
            <a:ext cx="16510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+mj-lt"/>
              </a:rPr>
              <a:t>TUJUAN</a:t>
            </a:r>
            <a:endParaRPr lang="en-US" sz="24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949417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365298" y="5793231"/>
            <a:ext cx="0" cy="421693"/>
          </a:xfrm>
          <a:custGeom>
            <a:avLst/>
            <a:gdLst/>
            <a:ahLst/>
            <a:cxnLst/>
            <a:rect l="l" t="t" r="r" b="b"/>
            <a:pathLst>
              <a:path h="778509">
                <a:moveTo>
                  <a:pt x="0" y="778013"/>
                </a:moveTo>
                <a:lnTo>
                  <a:pt x="0" y="0"/>
                </a:lnTo>
              </a:path>
            </a:pathLst>
          </a:custGeom>
          <a:ln w="12700">
            <a:solidFill>
              <a:srgbClr val="3CA3B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29748" y="6616"/>
            <a:ext cx="2204827" cy="1272920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55845" y="756582"/>
            <a:ext cx="4101855" cy="557097"/>
          </a:xfrm>
          <a:prstGeom prst="rect">
            <a:avLst/>
          </a:prstGeom>
        </p:spPr>
        <p:txBody>
          <a:bodyPr vert="horz" wrap="square" lIns="0" tIns="6879" rIns="0" bIns="0" rtlCol="0" anchor="t">
            <a:spAutoFit/>
          </a:bodyPr>
          <a:lstStyle/>
          <a:p>
            <a:pPr marL="6880">
              <a:spcBef>
                <a:spcPts val="54"/>
              </a:spcBef>
            </a:pPr>
            <a:r>
              <a:rPr sz="3575" spc="-46" dirty="0">
                <a:solidFill>
                  <a:srgbClr val="3CA3B5"/>
                </a:solidFill>
                <a:latin typeface="Roboto Lt"/>
                <a:cs typeface="Roboto Lt"/>
              </a:rPr>
              <a:t>DASAR</a:t>
            </a:r>
            <a:r>
              <a:rPr sz="3575" spc="-103" dirty="0">
                <a:solidFill>
                  <a:srgbClr val="3CA3B5"/>
                </a:solidFill>
                <a:latin typeface="Roboto Lt"/>
                <a:cs typeface="Roboto Lt"/>
              </a:rPr>
              <a:t> </a:t>
            </a:r>
            <a:r>
              <a:rPr sz="3575" spc="-35" dirty="0">
                <a:solidFill>
                  <a:srgbClr val="3CA3B5"/>
                </a:solidFill>
                <a:latin typeface="Roboto Lt"/>
                <a:cs typeface="Roboto Lt"/>
              </a:rPr>
              <a:t>HUKUM</a:t>
            </a:r>
            <a:r>
              <a:rPr sz="3575" spc="-119" dirty="0">
                <a:solidFill>
                  <a:srgbClr val="3CA3B5"/>
                </a:solidFill>
                <a:latin typeface="Roboto Lt"/>
                <a:cs typeface="Roboto Lt"/>
              </a:rPr>
              <a:t> </a:t>
            </a:r>
            <a:r>
              <a:rPr sz="3575" spc="3" dirty="0">
                <a:solidFill>
                  <a:srgbClr val="3CA3B5"/>
                </a:solidFill>
                <a:latin typeface="Roboto Lt"/>
                <a:cs typeface="Roboto Lt"/>
              </a:rPr>
              <a:t>(1)</a:t>
            </a:r>
            <a:endParaRPr sz="3575" dirty="0">
              <a:latin typeface="Roboto Lt"/>
              <a:cs typeface="Roboto L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78033" y="1429582"/>
            <a:ext cx="8480980" cy="3578427"/>
          </a:xfrm>
          <a:prstGeom prst="rect">
            <a:avLst/>
          </a:prstGeom>
        </p:spPr>
        <p:txBody>
          <a:bodyPr vert="horz" wrap="square" lIns="0" tIns="52970" rIns="0" bIns="0" rtlCol="0">
            <a:spAutoFit/>
          </a:bodyPr>
          <a:lstStyle/>
          <a:p>
            <a:pPr marL="192629" indent="-185749">
              <a:spcBef>
                <a:spcPts val="417"/>
              </a:spcBef>
              <a:buAutoNum type="arabicPeriod"/>
              <a:tabLst>
                <a:tab pos="192629" algn="l"/>
              </a:tabLst>
            </a:pPr>
            <a:r>
              <a:rPr sz="1517" spc="-5" dirty="0">
                <a:latin typeface="Arial"/>
                <a:cs typeface="Arial"/>
              </a:rPr>
              <a:t>UU</a:t>
            </a:r>
            <a:r>
              <a:rPr sz="1517" spc="8" dirty="0">
                <a:latin typeface="Arial"/>
                <a:cs typeface="Arial"/>
              </a:rPr>
              <a:t> </a:t>
            </a:r>
            <a:r>
              <a:rPr sz="1517" spc="-5" dirty="0">
                <a:latin typeface="Arial"/>
                <a:cs typeface="Arial"/>
              </a:rPr>
              <a:t>No</a:t>
            </a:r>
            <a:r>
              <a:rPr sz="1517" spc="5" dirty="0">
                <a:latin typeface="Arial"/>
                <a:cs typeface="Arial"/>
              </a:rPr>
              <a:t> </a:t>
            </a:r>
            <a:r>
              <a:rPr sz="1517" spc="-3" dirty="0">
                <a:latin typeface="Arial"/>
                <a:cs typeface="Arial"/>
              </a:rPr>
              <a:t>4</a:t>
            </a:r>
            <a:r>
              <a:rPr sz="1517" spc="8" dirty="0">
                <a:latin typeface="Arial"/>
                <a:cs typeface="Arial"/>
              </a:rPr>
              <a:t> </a:t>
            </a:r>
            <a:r>
              <a:rPr sz="1517" spc="-3" dirty="0">
                <a:latin typeface="Arial"/>
                <a:cs typeface="Arial"/>
              </a:rPr>
              <a:t>Tahun</a:t>
            </a:r>
            <a:r>
              <a:rPr sz="1517" spc="16" dirty="0">
                <a:latin typeface="Arial"/>
                <a:cs typeface="Arial"/>
              </a:rPr>
              <a:t> </a:t>
            </a:r>
            <a:r>
              <a:rPr sz="1517" dirty="0">
                <a:latin typeface="Arial"/>
                <a:cs typeface="Arial"/>
              </a:rPr>
              <a:t>2009</a:t>
            </a:r>
            <a:r>
              <a:rPr sz="1517" spc="5" dirty="0">
                <a:latin typeface="Arial"/>
                <a:cs typeface="Arial"/>
              </a:rPr>
              <a:t> </a:t>
            </a:r>
            <a:r>
              <a:rPr sz="1517" spc="-3" dirty="0">
                <a:latin typeface="Arial"/>
                <a:cs typeface="Arial"/>
              </a:rPr>
              <a:t>tentang</a:t>
            </a:r>
            <a:r>
              <a:rPr sz="1517" spc="19" dirty="0">
                <a:latin typeface="Arial"/>
                <a:cs typeface="Arial"/>
              </a:rPr>
              <a:t> </a:t>
            </a:r>
            <a:r>
              <a:rPr sz="1517" spc="-3" dirty="0">
                <a:latin typeface="Arial"/>
                <a:cs typeface="Arial"/>
              </a:rPr>
              <a:t>Pertambangan</a:t>
            </a:r>
            <a:r>
              <a:rPr sz="1517" spc="30" dirty="0">
                <a:latin typeface="Arial"/>
                <a:cs typeface="Arial"/>
              </a:rPr>
              <a:t> </a:t>
            </a:r>
            <a:r>
              <a:rPr sz="1517" spc="-3" dirty="0">
                <a:latin typeface="Arial"/>
                <a:cs typeface="Arial"/>
              </a:rPr>
              <a:t>Mineral</a:t>
            </a:r>
            <a:r>
              <a:rPr sz="1517" spc="8" dirty="0">
                <a:latin typeface="Arial"/>
                <a:cs typeface="Arial"/>
              </a:rPr>
              <a:t> </a:t>
            </a:r>
            <a:r>
              <a:rPr sz="1517" spc="-3" dirty="0">
                <a:latin typeface="Arial"/>
                <a:cs typeface="Arial"/>
              </a:rPr>
              <a:t>dan</a:t>
            </a:r>
            <a:r>
              <a:rPr sz="1517" spc="8" dirty="0">
                <a:latin typeface="Arial"/>
                <a:cs typeface="Arial"/>
              </a:rPr>
              <a:t> </a:t>
            </a:r>
            <a:r>
              <a:rPr sz="1517" spc="-3" dirty="0">
                <a:latin typeface="Arial"/>
                <a:cs typeface="Arial"/>
              </a:rPr>
              <a:t>Batubara:</a:t>
            </a:r>
            <a:endParaRPr sz="1517" dirty="0">
              <a:latin typeface="Arial"/>
              <a:cs typeface="Arial"/>
            </a:endParaRPr>
          </a:p>
          <a:p>
            <a:pPr marL="405552" marR="5504" lvl="1" indent="-185749" algn="just">
              <a:spcBef>
                <a:spcPts val="363"/>
              </a:spcBef>
              <a:buAutoNum type="alphaLcPeriod"/>
              <a:tabLst>
                <a:tab pos="405896" algn="l"/>
              </a:tabLst>
            </a:pPr>
            <a:r>
              <a:rPr sz="1517" spc="-3" dirty="0">
                <a:latin typeface="Arial"/>
                <a:cs typeface="Arial"/>
              </a:rPr>
              <a:t>Pasal 4 ayat </a:t>
            </a:r>
            <a:r>
              <a:rPr sz="1517" dirty="0">
                <a:latin typeface="Arial"/>
                <a:cs typeface="Arial"/>
              </a:rPr>
              <a:t>(1) </a:t>
            </a:r>
            <a:r>
              <a:rPr sz="1517" dirty="0">
                <a:latin typeface="Arial MT"/>
                <a:cs typeface="Arial MT"/>
              </a:rPr>
              <a:t>“Mineral </a:t>
            </a:r>
            <a:r>
              <a:rPr sz="1517" spc="-3" dirty="0">
                <a:latin typeface="Arial MT"/>
                <a:cs typeface="Arial MT"/>
              </a:rPr>
              <a:t>dan </a:t>
            </a:r>
            <a:r>
              <a:rPr sz="1517" dirty="0">
                <a:latin typeface="Arial MT"/>
                <a:cs typeface="Arial MT"/>
              </a:rPr>
              <a:t>batubara </a:t>
            </a:r>
            <a:r>
              <a:rPr sz="1517" spc="-3" dirty="0">
                <a:latin typeface="Arial MT"/>
                <a:cs typeface="Arial MT"/>
              </a:rPr>
              <a:t>sebagai </a:t>
            </a:r>
            <a:r>
              <a:rPr sz="1517" dirty="0">
                <a:latin typeface="Arial"/>
                <a:cs typeface="Arial"/>
              </a:rPr>
              <a:t>sumber </a:t>
            </a:r>
            <a:r>
              <a:rPr sz="1517" spc="-3" dirty="0">
                <a:latin typeface="Arial"/>
                <a:cs typeface="Arial"/>
              </a:rPr>
              <a:t>daya </a:t>
            </a:r>
            <a:r>
              <a:rPr sz="1517" dirty="0">
                <a:latin typeface="Arial"/>
                <a:cs typeface="Arial"/>
              </a:rPr>
              <a:t>alam </a:t>
            </a:r>
            <a:r>
              <a:rPr sz="1517" spc="-3" dirty="0">
                <a:latin typeface="Arial MT"/>
                <a:cs typeface="Arial MT"/>
              </a:rPr>
              <a:t>….. </a:t>
            </a:r>
            <a:r>
              <a:rPr sz="1517" dirty="0">
                <a:latin typeface="Arial MT"/>
                <a:cs typeface="Arial MT"/>
              </a:rPr>
              <a:t>merupakan kekayaan </a:t>
            </a:r>
            <a:r>
              <a:rPr sz="1517" spc="-414" dirty="0">
                <a:latin typeface="Arial MT"/>
                <a:cs typeface="Arial MT"/>
              </a:rPr>
              <a:t> </a:t>
            </a:r>
            <a:r>
              <a:rPr sz="1517" spc="-3" dirty="0">
                <a:latin typeface="Arial MT"/>
                <a:cs typeface="Arial MT"/>
              </a:rPr>
              <a:t>nasional</a:t>
            </a:r>
            <a:r>
              <a:rPr sz="1517" spc="5" dirty="0">
                <a:latin typeface="Arial MT"/>
                <a:cs typeface="Arial MT"/>
              </a:rPr>
              <a:t> </a:t>
            </a:r>
            <a:r>
              <a:rPr sz="1517" dirty="0">
                <a:latin typeface="Arial MT"/>
                <a:cs typeface="Arial MT"/>
              </a:rPr>
              <a:t>yang</a:t>
            </a:r>
            <a:r>
              <a:rPr sz="1517" spc="3" dirty="0">
                <a:latin typeface="Arial MT"/>
                <a:cs typeface="Arial MT"/>
              </a:rPr>
              <a:t> </a:t>
            </a:r>
            <a:r>
              <a:rPr sz="1517" dirty="0">
                <a:latin typeface="Arial MT"/>
                <a:cs typeface="Arial MT"/>
              </a:rPr>
              <a:t>dikuasahi</a:t>
            </a:r>
            <a:r>
              <a:rPr sz="1517" spc="8" dirty="0">
                <a:latin typeface="Arial MT"/>
                <a:cs typeface="Arial MT"/>
              </a:rPr>
              <a:t> </a:t>
            </a:r>
            <a:r>
              <a:rPr sz="1517" spc="-3" dirty="0">
                <a:latin typeface="Arial MT"/>
                <a:cs typeface="Arial MT"/>
              </a:rPr>
              <a:t>oleh</a:t>
            </a:r>
            <a:r>
              <a:rPr sz="1517" spc="14" dirty="0">
                <a:latin typeface="Arial MT"/>
                <a:cs typeface="Arial MT"/>
              </a:rPr>
              <a:t> </a:t>
            </a:r>
            <a:r>
              <a:rPr sz="1517" dirty="0">
                <a:latin typeface="Arial MT"/>
                <a:cs typeface="Arial MT"/>
              </a:rPr>
              <a:t>negara</a:t>
            </a:r>
            <a:r>
              <a:rPr sz="1517" spc="8" dirty="0">
                <a:latin typeface="Arial MT"/>
                <a:cs typeface="Arial MT"/>
              </a:rPr>
              <a:t> </a:t>
            </a:r>
            <a:r>
              <a:rPr sz="1517" spc="-3" dirty="0">
                <a:latin typeface="Arial MT"/>
                <a:cs typeface="Arial MT"/>
              </a:rPr>
              <a:t>…….”</a:t>
            </a:r>
            <a:endParaRPr sz="1517" dirty="0">
              <a:latin typeface="Arial MT"/>
              <a:cs typeface="Arial MT"/>
            </a:endParaRPr>
          </a:p>
          <a:p>
            <a:pPr marL="405552" marR="5160" lvl="1" indent="-185749" algn="just">
              <a:spcBef>
                <a:spcPts val="366"/>
              </a:spcBef>
              <a:buAutoNum type="alphaLcPeriod"/>
              <a:tabLst>
                <a:tab pos="405896" algn="l"/>
              </a:tabLst>
            </a:pPr>
            <a:r>
              <a:rPr sz="1517" spc="-3" dirty="0">
                <a:latin typeface="Arial"/>
                <a:cs typeface="Arial"/>
              </a:rPr>
              <a:t>Pasal 95 huruf c “</a:t>
            </a:r>
            <a:r>
              <a:rPr sz="1517" i="1" spc="-3" dirty="0">
                <a:latin typeface="Arial"/>
                <a:cs typeface="Arial"/>
              </a:rPr>
              <a:t>Pemegang IUP </a:t>
            </a:r>
            <a:r>
              <a:rPr sz="1517" i="1" dirty="0">
                <a:latin typeface="Arial"/>
                <a:cs typeface="Arial"/>
              </a:rPr>
              <a:t>dan </a:t>
            </a:r>
            <a:r>
              <a:rPr sz="1517" i="1" spc="-3" dirty="0">
                <a:latin typeface="Arial"/>
                <a:cs typeface="Arial"/>
              </a:rPr>
              <a:t>IUPK wajib </a:t>
            </a:r>
            <a:r>
              <a:rPr sz="1517" i="1" dirty="0">
                <a:latin typeface="Arial"/>
                <a:cs typeface="Arial"/>
              </a:rPr>
              <a:t>meningkatkan nilai </a:t>
            </a:r>
            <a:r>
              <a:rPr sz="1517" i="1" spc="-3" dirty="0">
                <a:latin typeface="Arial"/>
                <a:cs typeface="Arial"/>
              </a:rPr>
              <a:t>tambah </a:t>
            </a:r>
            <a:r>
              <a:rPr sz="1517" i="1" dirty="0">
                <a:latin typeface="Arial"/>
                <a:cs typeface="Arial"/>
              </a:rPr>
              <a:t>sumber daya </a:t>
            </a:r>
            <a:r>
              <a:rPr sz="1517" i="1" spc="3" dirty="0">
                <a:latin typeface="Arial"/>
                <a:cs typeface="Arial"/>
              </a:rPr>
              <a:t> </a:t>
            </a:r>
            <a:r>
              <a:rPr sz="1517" i="1" spc="-3" dirty="0">
                <a:latin typeface="Arial"/>
                <a:cs typeface="Arial"/>
              </a:rPr>
              <a:t>mineral</a:t>
            </a:r>
            <a:r>
              <a:rPr sz="1517" i="1" spc="8" dirty="0">
                <a:latin typeface="Arial"/>
                <a:cs typeface="Arial"/>
              </a:rPr>
              <a:t> </a:t>
            </a:r>
            <a:r>
              <a:rPr sz="1517" i="1" dirty="0">
                <a:latin typeface="Arial"/>
                <a:cs typeface="Arial"/>
              </a:rPr>
              <a:t>dan/atau</a:t>
            </a:r>
            <a:r>
              <a:rPr sz="1517" i="1" spc="3" dirty="0">
                <a:latin typeface="Arial"/>
                <a:cs typeface="Arial"/>
              </a:rPr>
              <a:t> </a:t>
            </a:r>
            <a:r>
              <a:rPr sz="1517" i="1" dirty="0">
                <a:latin typeface="Arial"/>
                <a:cs typeface="Arial"/>
              </a:rPr>
              <a:t>batubara</a:t>
            </a:r>
            <a:r>
              <a:rPr sz="1517" dirty="0">
                <a:latin typeface="Arial"/>
                <a:cs typeface="Arial"/>
              </a:rPr>
              <a:t>”</a:t>
            </a:r>
          </a:p>
          <a:p>
            <a:pPr marL="405552" marR="3784" lvl="1" indent="-185749" algn="just">
              <a:spcBef>
                <a:spcPts val="363"/>
              </a:spcBef>
              <a:buAutoNum type="alphaLcPeriod"/>
              <a:tabLst>
                <a:tab pos="405896" algn="l"/>
              </a:tabLst>
            </a:pPr>
            <a:r>
              <a:rPr sz="1517" spc="-3" dirty="0">
                <a:latin typeface="Arial"/>
                <a:cs typeface="Arial"/>
              </a:rPr>
              <a:t>Pasal </a:t>
            </a:r>
            <a:r>
              <a:rPr sz="1517" dirty="0">
                <a:latin typeface="Arial"/>
                <a:cs typeface="Arial"/>
              </a:rPr>
              <a:t>102 </a:t>
            </a:r>
            <a:r>
              <a:rPr sz="1517" spc="-3" dirty="0">
                <a:latin typeface="Arial"/>
                <a:cs typeface="Arial"/>
              </a:rPr>
              <a:t>“</a:t>
            </a:r>
            <a:r>
              <a:rPr sz="1517" i="1" spc="-3" dirty="0">
                <a:latin typeface="Arial"/>
                <a:cs typeface="Arial"/>
              </a:rPr>
              <a:t>Pemegang IUP </a:t>
            </a:r>
            <a:r>
              <a:rPr sz="1517" i="1" dirty="0">
                <a:latin typeface="Arial"/>
                <a:cs typeface="Arial"/>
              </a:rPr>
              <a:t>dan </a:t>
            </a:r>
            <a:r>
              <a:rPr sz="1517" i="1" spc="-3" dirty="0">
                <a:latin typeface="Arial"/>
                <a:cs typeface="Arial"/>
              </a:rPr>
              <a:t>IUPK wajib </a:t>
            </a:r>
            <a:r>
              <a:rPr sz="1517" i="1" dirty="0">
                <a:latin typeface="Arial"/>
                <a:cs typeface="Arial"/>
              </a:rPr>
              <a:t>meningkatkan nilai </a:t>
            </a:r>
            <a:r>
              <a:rPr sz="1517" i="1" spc="-3" dirty="0">
                <a:latin typeface="Arial"/>
                <a:cs typeface="Arial"/>
              </a:rPr>
              <a:t>tambah sumber </a:t>
            </a:r>
            <a:r>
              <a:rPr sz="1517" i="1" dirty="0">
                <a:latin typeface="Arial"/>
                <a:cs typeface="Arial"/>
              </a:rPr>
              <a:t>daya mineral </a:t>
            </a:r>
            <a:r>
              <a:rPr sz="1517" i="1" spc="3" dirty="0">
                <a:latin typeface="Arial"/>
                <a:cs typeface="Arial"/>
              </a:rPr>
              <a:t> </a:t>
            </a:r>
            <a:r>
              <a:rPr sz="1517" i="1" spc="-3" dirty="0">
                <a:latin typeface="Arial"/>
                <a:cs typeface="Arial"/>
              </a:rPr>
              <a:t>dan/atau</a:t>
            </a:r>
            <a:r>
              <a:rPr sz="1517" i="1" dirty="0">
                <a:latin typeface="Arial"/>
                <a:cs typeface="Arial"/>
              </a:rPr>
              <a:t> batubara</a:t>
            </a:r>
            <a:r>
              <a:rPr sz="1517" i="1" spc="3" dirty="0">
                <a:latin typeface="Arial"/>
                <a:cs typeface="Arial"/>
              </a:rPr>
              <a:t> </a:t>
            </a:r>
            <a:r>
              <a:rPr sz="1517" i="1" spc="-3" dirty="0">
                <a:latin typeface="Arial"/>
                <a:cs typeface="Arial"/>
              </a:rPr>
              <a:t>dalam</a:t>
            </a:r>
            <a:r>
              <a:rPr sz="1517" i="1" dirty="0">
                <a:latin typeface="Arial"/>
                <a:cs typeface="Arial"/>
              </a:rPr>
              <a:t> pelaksanaan</a:t>
            </a:r>
            <a:r>
              <a:rPr sz="1517" i="1" spc="3" dirty="0">
                <a:latin typeface="Arial"/>
                <a:cs typeface="Arial"/>
              </a:rPr>
              <a:t> </a:t>
            </a:r>
            <a:r>
              <a:rPr sz="1517" i="1" dirty="0">
                <a:latin typeface="Arial"/>
                <a:cs typeface="Arial"/>
              </a:rPr>
              <a:t>penambangan,</a:t>
            </a:r>
            <a:r>
              <a:rPr sz="1517" i="1" spc="3" dirty="0">
                <a:latin typeface="Arial"/>
                <a:cs typeface="Arial"/>
              </a:rPr>
              <a:t> </a:t>
            </a:r>
            <a:r>
              <a:rPr sz="1517" i="1" dirty="0">
                <a:latin typeface="Arial"/>
                <a:cs typeface="Arial"/>
              </a:rPr>
              <a:t>pengolahan</a:t>
            </a:r>
            <a:r>
              <a:rPr sz="1517" i="1" spc="3" dirty="0">
                <a:latin typeface="Arial"/>
                <a:cs typeface="Arial"/>
              </a:rPr>
              <a:t> </a:t>
            </a:r>
            <a:r>
              <a:rPr sz="1517" i="1" dirty="0">
                <a:latin typeface="Arial"/>
                <a:cs typeface="Arial"/>
              </a:rPr>
              <a:t>dan</a:t>
            </a:r>
            <a:r>
              <a:rPr sz="1517" i="1" spc="3" dirty="0">
                <a:latin typeface="Arial"/>
                <a:cs typeface="Arial"/>
              </a:rPr>
              <a:t> </a:t>
            </a:r>
            <a:r>
              <a:rPr sz="1517" i="1" dirty="0">
                <a:latin typeface="Arial"/>
                <a:cs typeface="Arial"/>
              </a:rPr>
              <a:t>pemurnian,</a:t>
            </a:r>
            <a:r>
              <a:rPr sz="1517" i="1" spc="3" dirty="0">
                <a:latin typeface="Arial"/>
                <a:cs typeface="Arial"/>
              </a:rPr>
              <a:t> </a:t>
            </a:r>
            <a:r>
              <a:rPr sz="1517" i="1" dirty="0">
                <a:latin typeface="Arial"/>
                <a:cs typeface="Arial"/>
              </a:rPr>
              <a:t>serta </a:t>
            </a:r>
            <a:r>
              <a:rPr sz="1517" i="1" spc="3" dirty="0">
                <a:latin typeface="Arial"/>
                <a:cs typeface="Arial"/>
              </a:rPr>
              <a:t> </a:t>
            </a:r>
            <a:r>
              <a:rPr sz="1517" i="1" spc="-3" dirty="0">
                <a:latin typeface="Arial"/>
                <a:cs typeface="Arial"/>
              </a:rPr>
              <a:t>pemanfaatan</a:t>
            </a:r>
            <a:r>
              <a:rPr sz="1517" i="1" spc="19" dirty="0">
                <a:latin typeface="Arial"/>
                <a:cs typeface="Arial"/>
              </a:rPr>
              <a:t> </a:t>
            </a:r>
            <a:r>
              <a:rPr sz="1517" i="1" spc="-3" dirty="0">
                <a:latin typeface="Arial"/>
                <a:cs typeface="Arial"/>
              </a:rPr>
              <a:t>mineral</a:t>
            </a:r>
            <a:r>
              <a:rPr sz="1517" i="1" spc="16" dirty="0">
                <a:latin typeface="Arial"/>
                <a:cs typeface="Arial"/>
              </a:rPr>
              <a:t> </a:t>
            </a:r>
            <a:r>
              <a:rPr sz="1517" i="1" dirty="0">
                <a:latin typeface="Arial"/>
                <a:cs typeface="Arial"/>
              </a:rPr>
              <a:t>dan</a:t>
            </a:r>
            <a:r>
              <a:rPr sz="1517" i="1" spc="3" dirty="0">
                <a:latin typeface="Arial"/>
                <a:cs typeface="Arial"/>
              </a:rPr>
              <a:t> </a:t>
            </a:r>
            <a:r>
              <a:rPr sz="1517" i="1" dirty="0">
                <a:latin typeface="Arial"/>
                <a:cs typeface="Arial"/>
              </a:rPr>
              <a:t>batubara</a:t>
            </a:r>
            <a:r>
              <a:rPr sz="1517" dirty="0">
                <a:latin typeface="Arial"/>
                <a:cs typeface="Arial"/>
              </a:rPr>
              <a:t>”</a:t>
            </a:r>
          </a:p>
          <a:p>
            <a:pPr marL="405552" marR="5848" lvl="1" indent="-185749" algn="just">
              <a:spcBef>
                <a:spcPts val="366"/>
              </a:spcBef>
              <a:buAutoNum type="alphaLcPeriod"/>
              <a:tabLst>
                <a:tab pos="405896" algn="l"/>
              </a:tabLst>
            </a:pPr>
            <a:r>
              <a:rPr sz="1517" spc="-3" dirty="0">
                <a:latin typeface="Arial"/>
                <a:cs typeface="Arial"/>
              </a:rPr>
              <a:t>Pasal </a:t>
            </a:r>
            <a:r>
              <a:rPr sz="1517" dirty="0">
                <a:latin typeface="Arial"/>
                <a:cs typeface="Arial"/>
              </a:rPr>
              <a:t>103 </a:t>
            </a:r>
            <a:r>
              <a:rPr sz="1517" spc="-3" dirty="0">
                <a:latin typeface="Arial"/>
                <a:cs typeface="Arial"/>
              </a:rPr>
              <a:t>ayat (1) </a:t>
            </a:r>
            <a:r>
              <a:rPr sz="1517" i="1" dirty="0">
                <a:latin typeface="Arial"/>
                <a:cs typeface="Arial"/>
              </a:rPr>
              <a:t>“Pemegang </a:t>
            </a:r>
            <a:r>
              <a:rPr sz="1517" i="1" spc="-3" dirty="0">
                <a:latin typeface="Arial"/>
                <a:cs typeface="Arial"/>
              </a:rPr>
              <a:t>IUP </a:t>
            </a:r>
            <a:r>
              <a:rPr sz="1517" i="1" dirty="0">
                <a:latin typeface="Arial"/>
                <a:cs typeface="Arial"/>
              </a:rPr>
              <a:t>dan </a:t>
            </a:r>
            <a:r>
              <a:rPr sz="1517" i="1" spc="-3" dirty="0">
                <a:latin typeface="Arial"/>
                <a:cs typeface="Arial"/>
              </a:rPr>
              <a:t>IUPK Operasi Produksi wajib </a:t>
            </a:r>
            <a:r>
              <a:rPr sz="1517" i="1" dirty="0">
                <a:latin typeface="Arial"/>
                <a:cs typeface="Arial"/>
              </a:rPr>
              <a:t>melakukan pengolahan </a:t>
            </a:r>
            <a:r>
              <a:rPr sz="1517" i="1" spc="3" dirty="0">
                <a:latin typeface="Arial"/>
                <a:cs typeface="Arial"/>
              </a:rPr>
              <a:t> </a:t>
            </a:r>
            <a:r>
              <a:rPr sz="1517" i="1" dirty="0">
                <a:latin typeface="Arial"/>
                <a:cs typeface="Arial"/>
              </a:rPr>
              <a:t>dan</a:t>
            </a:r>
            <a:r>
              <a:rPr sz="1517" i="1" spc="3" dirty="0">
                <a:latin typeface="Arial"/>
                <a:cs typeface="Arial"/>
              </a:rPr>
              <a:t> </a:t>
            </a:r>
            <a:r>
              <a:rPr sz="1517" i="1" spc="-3" dirty="0">
                <a:latin typeface="Arial"/>
                <a:cs typeface="Arial"/>
              </a:rPr>
              <a:t>pemurnian</a:t>
            </a:r>
            <a:r>
              <a:rPr sz="1517" i="1" spc="24" dirty="0">
                <a:latin typeface="Arial"/>
                <a:cs typeface="Arial"/>
              </a:rPr>
              <a:t> </a:t>
            </a:r>
            <a:r>
              <a:rPr sz="1517" i="1" dirty="0">
                <a:latin typeface="Arial"/>
                <a:cs typeface="Arial"/>
              </a:rPr>
              <a:t>hasil</a:t>
            </a:r>
            <a:r>
              <a:rPr sz="1517" i="1" spc="5" dirty="0">
                <a:latin typeface="Arial"/>
                <a:cs typeface="Arial"/>
              </a:rPr>
              <a:t> </a:t>
            </a:r>
            <a:r>
              <a:rPr sz="1517" i="1" spc="-3" dirty="0">
                <a:latin typeface="Arial"/>
                <a:cs typeface="Arial"/>
              </a:rPr>
              <a:t>penambangan</a:t>
            </a:r>
            <a:r>
              <a:rPr sz="1517" i="1" spc="24" dirty="0">
                <a:latin typeface="Arial"/>
                <a:cs typeface="Arial"/>
              </a:rPr>
              <a:t> </a:t>
            </a:r>
            <a:r>
              <a:rPr sz="1517" i="1" dirty="0">
                <a:latin typeface="Arial"/>
                <a:cs typeface="Arial"/>
              </a:rPr>
              <a:t>di</a:t>
            </a:r>
            <a:r>
              <a:rPr sz="1517" i="1" spc="3" dirty="0">
                <a:latin typeface="Arial"/>
                <a:cs typeface="Arial"/>
              </a:rPr>
              <a:t> </a:t>
            </a:r>
            <a:r>
              <a:rPr sz="1517" i="1" spc="-3" dirty="0">
                <a:latin typeface="Arial"/>
                <a:cs typeface="Arial"/>
              </a:rPr>
              <a:t>dalam</a:t>
            </a:r>
            <a:r>
              <a:rPr sz="1517" i="1" spc="11" dirty="0">
                <a:latin typeface="Arial"/>
                <a:cs typeface="Arial"/>
              </a:rPr>
              <a:t> </a:t>
            </a:r>
            <a:r>
              <a:rPr sz="1517" i="1" dirty="0">
                <a:latin typeface="Arial"/>
                <a:cs typeface="Arial"/>
              </a:rPr>
              <a:t>negeri”</a:t>
            </a:r>
            <a:endParaRPr sz="1517" dirty="0">
              <a:latin typeface="Arial"/>
              <a:cs typeface="Arial"/>
            </a:endParaRPr>
          </a:p>
          <a:p>
            <a:pPr marL="405552" marR="2752" lvl="1" indent="-185749" algn="just">
              <a:spcBef>
                <a:spcPts val="366"/>
              </a:spcBef>
              <a:buAutoNum type="alphaLcPeriod"/>
              <a:tabLst>
                <a:tab pos="405896" algn="l"/>
              </a:tabLst>
            </a:pPr>
            <a:r>
              <a:rPr sz="1517" spc="-3" dirty="0">
                <a:latin typeface="Arial"/>
                <a:cs typeface="Arial"/>
              </a:rPr>
              <a:t>Pasal </a:t>
            </a:r>
            <a:r>
              <a:rPr sz="1517" dirty="0">
                <a:latin typeface="Arial"/>
                <a:cs typeface="Arial"/>
              </a:rPr>
              <a:t>170 </a:t>
            </a:r>
            <a:r>
              <a:rPr sz="1517" spc="-3" dirty="0">
                <a:latin typeface="Arial"/>
                <a:cs typeface="Arial"/>
              </a:rPr>
              <a:t>“</a:t>
            </a:r>
            <a:r>
              <a:rPr sz="1517" i="1" spc="-3" dirty="0">
                <a:latin typeface="Arial"/>
                <a:cs typeface="Arial"/>
              </a:rPr>
              <a:t>Pemegang </a:t>
            </a:r>
            <a:r>
              <a:rPr sz="1517" i="1" dirty="0">
                <a:latin typeface="Arial"/>
                <a:cs typeface="Arial"/>
              </a:rPr>
              <a:t>kontrak karya sebagaimana dimaksud </a:t>
            </a:r>
            <a:r>
              <a:rPr sz="1517" i="1" spc="-3" dirty="0">
                <a:latin typeface="Arial"/>
                <a:cs typeface="Arial"/>
              </a:rPr>
              <a:t>dalam </a:t>
            </a:r>
            <a:r>
              <a:rPr sz="1517" i="1" dirty="0">
                <a:latin typeface="Arial"/>
                <a:cs typeface="Arial"/>
              </a:rPr>
              <a:t>Pasal </a:t>
            </a:r>
            <a:r>
              <a:rPr sz="1517" i="1" spc="-3" dirty="0">
                <a:latin typeface="Arial"/>
                <a:cs typeface="Arial"/>
              </a:rPr>
              <a:t>169 yang sudah </a:t>
            </a:r>
            <a:r>
              <a:rPr sz="1517" i="1" dirty="0">
                <a:latin typeface="Arial"/>
                <a:cs typeface="Arial"/>
              </a:rPr>
              <a:t> berproduksi </a:t>
            </a:r>
            <a:r>
              <a:rPr sz="1517" i="1" spc="-3" dirty="0">
                <a:latin typeface="Arial"/>
                <a:cs typeface="Arial"/>
              </a:rPr>
              <a:t>wajib melakukan </a:t>
            </a:r>
            <a:r>
              <a:rPr sz="1517" i="1" dirty="0">
                <a:latin typeface="Arial"/>
                <a:cs typeface="Arial"/>
              </a:rPr>
              <a:t>pemurnian sebagaimana </a:t>
            </a:r>
            <a:r>
              <a:rPr sz="1517" i="1" spc="-3" dirty="0">
                <a:latin typeface="Arial"/>
                <a:cs typeface="Arial"/>
              </a:rPr>
              <a:t>dimaksud dalam Pasal 103 </a:t>
            </a:r>
            <a:r>
              <a:rPr sz="1517" i="1" dirty="0">
                <a:latin typeface="Arial"/>
                <a:cs typeface="Arial"/>
              </a:rPr>
              <a:t>ayat </a:t>
            </a:r>
            <a:r>
              <a:rPr sz="1517" i="1" spc="-3" dirty="0">
                <a:latin typeface="Arial"/>
                <a:cs typeface="Arial"/>
              </a:rPr>
              <a:t>(1) </a:t>
            </a:r>
            <a:r>
              <a:rPr sz="1517" i="1" dirty="0">
                <a:latin typeface="Arial"/>
                <a:cs typeface="Arial"/>
              </a:rPr>
              <a:t> selambat-lambatnya</a:t>
            </a:r>
            <a:r>
              <a:rPr sz="1517" i="1" spc="22" dirty="0">
                <a:latin typeface="Arial"/>
                <a:cs typeface="Arial"/>
              </a:rPr>
              <a:t> </a:t>
            </a:r>
            <a:r>
              <a:rPr sz="1517" i="1" spc="-3" dirty="0">
                <a:latin typeface="Arial"/>
                <a:cs typeface="Arial"/>
              </a:rPr>
              <a:t>5</a:t>
            </a:r>
            <a:r>
              <a:rPr sz="1517" i="1" spc="3" dirty="0">
                <a:latin typeface="Arial"/>
                <a:cs typeface="Arial"/>
              </a:rPr>
              <a:t> </a:t>
            </a:r>
            <a:r>
              <a:rPr sz="1517" i="1" spc="-3" dirty="0">
                <a:latin typeface="Arial"/>
                <a:cs typeface="Arial"/>
              </a:rPr>
              <a:t>(lima)</a:t>
            </a:r>
            <a:r>
              <a:rPr sz="1517" i="1" spc="14" dirty="0">
                <a:latin typeface="Arial"/>
                <a:cs typeface="Arial"/>
              </a:rPr>
              <a:t> </a:t>
            </a:r>
            <a:r>
              <a:rPr sz="1517" i="1" spc="-3" dirty="0">
                <a:latin typeface="Arial"/>
                <a:cs typeface="Arial"/>
              </a:rPr>
              <a:t>tahun</a:t>
            </a:r>
            <a:r>
              <a:rPr sz="1517" i="1" spc="8" dirty="0">
                <a:latin typeface="Arial"/>
                <a:cs typeface="Arial"/>
              </a:rPr>
              <a:t> </a:t>
            </a:r>
            <a:r>
              <a:rPr sz="1517" i="1" spc="-3" dirty="0">
                <a:latin typeface="Arial"/>
                <a:cs typeface="Arial"/>
              </a:rPr>
              <a:t>sejak</a:t>
            </a:r>
            <a:r>
              <a:rPr sz="1517" i="1" dirty="0">
                <a:latin typeface="Arial"/>
                <a:cs typeface="Arial"/>
              </a:rPr>
              <a:t> Undang-Undang</a:t>
            </a:r>
            <a:r>
              <a:rPr sz="1517" i="1" spc="27" dirty="0">
                <a:latin typeface="Arial"/>
                <a:cs typeface="Arial"/>
              </a:rPr>
              <a:t> </a:t>
            </a:r>
            <a:r>
              <a:rPr sz="1517" i="1" spc="-3" dirty="0">
                <a:latin typeface="Arial"/>
                <a:cs typeface="Arial"/>
              </a:rPr>
              <a:t>ini</a:t>
            </a:r>
            <a:r>
              <a:rPr sz="1517" i="1" spc="3" dirty="0">
                <a:latin typeface="Arial"/>
                <a:cs typeface="Arial"/>
              </a:rPr>
              <a:t> </a:t>
            </a:r>
            <a:r>
              <a:rPr sz="1517" i="1" dirty="0">
                <a:latin typeface="Arial"/>
                <a:cs typeface="Arial"/>
              </a:rPr>
              <a:t>diundangkan”</a:t>
            </a:r>
            <a:r>
              <a:rPr sz="1517" i="1" spc="11" dirty="0">
                <a:latin typeface="Arial"/>
                <a:cs typeface="Arial"/>
              </a:rPr>
              <a:t> </a:t>
            </a:r>
            <a:r>
              <a:rPr sz="1517" spc="-3" dirty="0">
                <a:latin typeface="Arial"/>
                <a:cs typeface="Arial"/>
              </a:rPr>
              <a:t>.</a:t>
            </a:r>
            <a:endParaRPr sz="1517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78033" y="4989277"/>
            <a:ext cx="8478573" cy="1038976"/>
          </a:xfrm>
          <a:prstGeom prst="rect">
            <a:avLst/>
          </a:prstGeom>
        </p:spPr>
        <p:txBody>
          <a:bodyPr vert="horz" wrap="square" lIns="0" tIns="53314" rIns="0" bIns="0" rtlCol="0">
            <a:spAutoFit/>
          </a:bodyPr>
          <a:lstStyle/>
          <a:p>
            <a:pPr marL="6880">
              <a:spcBef>
                <a:spcPts val="420"/>
              </a:spcBef>
            </a:pPr>
            <a:r>
              <a:rPr sz="1517" dirty="0">
                <a:latin typeface="Arial"/>
                <a:cs typeface="Arial"/>
              </a:rPr>
              <a:t>2.</a:t>
            </a:r>
            <a:r>
              <a:rPr sz="1517" spc="-5" dirty="0">
                <a:latin typeface="Arial"/>
                <a:cs typeface="Arial"/>
              </a:rPr>
              <a:t> UU</a:t>
            </a:r>
            <a:r>
              <a:rPr sz="1517" spc="5" dirty="0">
                <a:latin typeface="Arial"/>
                <a:cs typeface="Arial"/>
              </a:rPr>
              <a:t> </a:t>
            </a:r>
            <a:r>
              <a:rPr sz="1517" spc="-3" dirty="0">
                <a:latin typeface="Arial"/>
                <a:cs typeface="Arial"/>
              </a:rPr>
              <a:t>No.3</a:t>
            </a:r>
            <a:r>
              <a:rPr sz="1517" spc="8" dirty="0">
                <a:latin typeface="Arial"/>
                <a:cs typeface="Arial"/>
              </a:rPr>
              <a:t> </a:t>
            </a:r>
            <a:r>
              <a:rPr sz="1517" spc="-3" dirty="0">
                <a:latin typeface="Arial"/>
                <a:cs typeface="Arial"/>
              </a:rPr>
              <a:t>Tahun</a:t>
            </a:r>
            <a:r>
              <a:rPr sz="1517" spc="14" dirty="0">
                <a:latin typeface="Arial"/>
                <a:cs typeface="Arial"/>
              </a:rPr>
              <a:t> </a:t>
            </a:r>
            <a:r>
              <a:rPr sz="1517" dirty="0">
                <a:latin typeface="Arial"/>
                <a:cs typeface="Arial"/>
              </a:rPr>
              <a:t>2014</a:t>
            </a:r>
            <a:r>
              <a:rPr sz="1517" spc="3" dirty="0">
                <a:latin typeface="Arial"/>
                <a:cs typeface="Arial"/>
              </a:rPr>
              <a:t> </a:t>
            </a:r>
            <a:r>
              <a:rPr sz="1517" spc="-3" dirty="0">
                <a:latin typeface="Arial"/>
                <a:cs typeface="Arial"/>
              </a:rPr>
              <a:t>tentang</a:t>
            </a:r>
            <a:r>
              <a:rPr sz="1517" spc="19" dirty="0">
                <a:latin typeface="Arial"/>
                <a:cs typeface="Arial"/>
              </a:rPr>
              <a:t> </a:t>
            </a:r>
            <a:r>
              <a:rPr sz="1517" spc="-3" dirty="0">
                <a:latin typeface="Arial"/>
                <a:cs typeface="Arial"/>
              </a:rPr>
              <a:t>Perindustrian</a:t>
            </a:r>
            <a:endParaRPr sz="1517">
              <a:latin typeface="Arial"/>
              <a:cs typeface="Arial"/>
            </a:endParaRPr>
          </a:p>
          <a:p>
            <a:pPr marL="154447" marR="2752" algn="just">
              <a:spcBef>
                <a:spcPts val="363"/>
              </a:spcBef>
            </a:pPr>
            <a:r>
              <a:rPr sz="1517" dirty="0">
                <a:latin typeface="Arial MT"/>
                <a:cs typeface="Arial MT"/>
              </a:rPr>
              <a:t>Dalam</a:t>
            </a:r>
            <a:r>
              <a:rPr sz="1517" spc="3" dirty="0">
                <a:latin typeface="Arial MT"/>
                <a:cs typeface="Arial MT"/>
              </a:rPr>
              <a:t> </a:t>
            </a:r>
            <a:r>
              <a:rPr sz="1517" dirty="0">
                <a:latin typeface="Arial MT"/>
                <a:cs typeface="Arial MT"/>
              </a:rPr>
              <a:t>rangka</a:t>
            </a:r>
            <a:r>
              <a:rPr sz="1517" spc="3" dirty="0">
                <a:latin typeface="Arial MT"/>
                <a:cs typeface="Arial MT"/>
              </a:rPr>
              <a:t> </a:t>
            </a:r>
            <a:r>
              <a:rPr sz="1517" dirty="0">
                <a:latin typeface="Arial MT"/>
                <a:cs typeface="Arial MT"/>
              </a:rPr>
              <a:t>peningkatan</a:t>
            </a:r>
            <a:r>
              <a:rPr sz="1517" spc="3" dirty="0">
                <a:latin typeface="Arial MT"/>
                <a:cs typeface="Arial MT"/>
              </a:rPr>
              <a:t> </a:t>
            </a:r>
            <a:r>
              <a:rPr sz="1517" dirty="0">
                <a:latin typeface="Arial MT"/>
                <a:cs typeface="Arial MT"/>
              </a:rPr>
              <a:t>nilai</a:t>
            </a:r>
            <a:r>
              <a:rPr sz="1517" spc="3" dirty="0">
                <a:latin typeface="Arial MT"/>
                <a:cs typeface="Arial MT"/>
              </a:rPr>
              <a:t> </a:t>
            </a:r>
            <a:r>
              <a:rPr sz="1517" dirty="0">
                <a:latin typeface="Arial MT"/>
                <a:cs typeface="Arial MT"/>
              </a:rPr>
              <a:t>tambah</a:t>
            </a:r>
            <a:r>
              <a:rPr sz="1517" spc="3" dirty="0">
                <a:latin typeface="Arial MT"/>
                <a:cs typeface="Arial MT"/>
              </a:rPr>
              <a:t> </a:t>
            </a:r>
            <a:r>
              <a:rPr sz="1517" dirty="0">
                <a:latin typeface="Arial MT"/>
                <a:cs typeface="Arial MT"/>
              </a:rPr>
              <a:t>Industri</a:t>
            </a:r>
            <a:r>
              <a:rPr sz="1517" spc="3" dirty="0">
                <a:latin typeface="Arial MT"/>
                <a:cs typeface="Arial MT"/>
              </a:rPr>
              <a:t> </a:t>
            </a:r>
            <a:r>
              <a:rPr sz="1517" dirty="0">
                <a:latin typeface="Arial MT"/>
                <a:cs typeface="Arial MT"/>
              </a:rPr>
              <a:t>guna</a:t>
            </a:r>
            <a:r>
              <a:rPr sz="1517" spc="3" dirty="0">
                <a:latin typeface="Arial MT"/>
                <a:cs typeface="Arial MT"/>
              </a:rPr>
              <a:t> </a:t>
            </a:r>
            <a:r>
              <a:rPr sz="1517" dirty="0">
                <a:latin typeface="Arial MT"/>
                <a:cs typeface="Arial MT"/>
              </a:rPr>
              <a:t>pendalaman</a:t>
            </a:r>
            <a:r>
              <a:rPr sz="1517" spc="3" dirty="0">
                <a:latin typeface="Arial MT"/>
                <a:cs typeface="Arial MT"/>
              </a:rPr>
              <a:t> </a:t>
            </a:r>
            <a:r>
              <a:rPr sz="1517" dirty="0">
                <a:latin typeface="Arial MT"/>
                <a:cs typeface="Arial MT"/>
              </a:rPr>
              <a:t>dan</a:t>
            </a:r>
            <a:r>
              <a:rPr sz="1517" spc="3" dirty="0">
                <a:latin typeface="Arial MT"/>
                <a:cs typeface="Arial MT"/>
              </a:rPr>
              <a:t> </a:t>
            </a:r>
            <a:r>
              <a:rPr sz="1517" dirty="0">
                <a:latin typeface="Arial MT"/>
                <a:cs typeface="Arial MT"/>
              </a:rPr>
              <a:t>penguatan</a:t>
            </a:r>
            <a:r>
              <a:rPr sz="1517" spc="3" dirty="0">
                <a:latin typeface="Arial MT"/>
                <a:cs typeface="Arial MT"/>
              </a:rPr>
              <a:t> </a:t>
            </a:r>
            <a:r>
              <a:rPr sz="1517" dirty="0">
                <a:latin typeface="Arial MT"/>
                <a:cs typeface="Arial MT"/>
              </a:rPr>
              <a:t>struktur </a:t>
            </a:r>
            <a:r>
              <a:rPr sz="1517" spc="3" dirty="0">
                <a:latin typeface="Arial MT"/>
                <a:cs typeface="Arial MT"/>
              </a:rPr>
              <a:t> </a:t>
            </a:r>
            <a:r>
              <a:rPr sz="1517" dirty="0">
                <a:latin typeface="Arial MT"/>
                <a:cs typeface="Arial MT"/>
              </a:rPr>
              <a:t>Industri </a:t>
            </a:r>
            <a:r>
              <a:rPr sz="1517" spc="-3" dirty="0">
                <a:latin typeface="Arial MT"/>
                <a:cs typeface="Arial MT"/>
              </a:rPr>
              <a:t>dalam </a:t>
            </a:r>
            <a:r>
              <a:rPr sz="1517" dirty="0">
                <a:latin typeface="Arial MT"/>
                <a:cs typeface="Arial MT"/>
              </a:rPr>
              <a:t>negeri, pemerintah dapat melarang atau membatasi </a:t>
            </a:r>
            <a:r>
              <a:rPr sz="1517" spc="-3" dirty="0">
                <a:latin typeface="Arial MT"/>
                <a:cs typeface="Arial MT"/>
              </a:rPr>
              <a:t>ekspor </a:t>
            </a:r>
            <a:r>
              <a:rPr sz="1517" dirty="0">
                <a:latin typeface="Arial MT"/>
                <a:cs typeface="Arial MT"/>
              </a:rPr>
              <a:t>sumber daya alam </a:t>
            </a:r>
            <a:r>
              <a:rPr sz="1517" spc="3" dirty="0">
                <a:latin typeface="Arial MT"/>
                <a:cs typeface="Arial MT"/>
              </a:rPr>
              <a:t> </a:t>
            </a:r>
            <a:r>
              <a:rPr sz="1517" spc="-3" dirty="0">
                <a:latin typeface="Arial MT"/>
                <a:cs typeface="Arial MT"/>
              </a:rPr>
              <a:t>(Pasal</a:t>
            </a:r>
            <a:r>
              <a:rPr sz="1517" dirty="0">
                <a:latin typeface="Arial MT"/>
                <a:cs typeface="Arial MT"/>
              </a:rPr>
              <a:t> 32).</a:t>
            </a:r>
            <a:endParaRPr sz="1517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42938"/>
            <a:ext cx="9905312" cy="5572125"/>
            <a:chOff x="0" y="0"/>
            <a:chExt cx="1828673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6476" cy="10287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189988" y="3073907"/>
              <a:ext cx="13906500" cy="3150235"/>
            </a:xfrm>
            <a:custGeom>
              <a:avLst/>
              <a:gdLst/>
              <a:ahLst/>
              <a:cxnLst/>
              <a:rect l="l" t="t" r="r" b="b"/>
              <a:pathLst>
                <a:path w="13906500" h="3150235">
                  <a:moveTo>
                    <a:pt x="13906500" y="0"/>
                  </a:moveTo>
                  <a:lnTo>
                    <a:pt x="0" y="0"/>
                  </a:lnTo>
                  <a:lnTo>
                    <a:pt x="0" y="3150108"/>
                  </a:lnTo>
                  <a:lnTo>
                    <a:pt x="13906500" y="3150108"/>
                  </a:lnTo>
                  <a:lnTo>
                    <a:pt x="13906500" y="0"/>
                  </a:lnTo>
                  <a:close/>
                </a:path>
              </a:pathLst>
            </a:custGeom>
            <a:solidFill>
              <a:srgbClr val="3CA3B5">
                <a:alpha val="7411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345771" y="2316776"/>
            <a:ext cx="7169124" cy="1607384"/>
          </a:xfrm>
          <a:prstGeom prst="rect">
            <a:avLst/>
          </a:prstGeom>
        </p:spPr>
        <p:txBody>
          <a:bodyPr vert="horz" wrap="square" lIns="0" tIns="6879" rIns="0" bIns="0" rtlCol="0">
            <a:spAutoFit/>
          </a:bodyPr>
          <a:lstStyle/>
          <a:p>
            <a:pPr marL="447517">
              <a:spcBef>
                <a:spcPts val="54"/>
              </a:spcBef>
              <a:tabLst>
                <a:tab pos="1940388" algn="l"/>
                <a:tab pos="4624804" algn="l"/>
              </a:tabLst>
            </a:pPr>
            <a:r>
              <a:rPr sz="2600" spc="-3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2600" spc="-39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spc="-3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600" spc="-39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spc="32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600" spc="-3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2600" spc="-39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spc="-3" dirty="0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sz="2600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2600" spc="32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2600" spc="322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600" spc="-3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600" spc="-39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spc="-3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600" spc="-39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spc="-3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2600" spc="-39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spc="-3" dirty="0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sz="2600" spc="-39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spc="-3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2600" spc="-39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spc="-3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600" spc="-39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FFFFFF"/>
                </a:solidFill>
                <a:latin typeface="Arial"/>
                <a:cs typeface="Arial"/>
              </a:rPr>
              <a:t>G	</a:t>
            </a:r>
            <a:r>
              <a:rPr sz="2600" spc="-3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2600" spc="-39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spc="322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600" spc="32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600" spc="322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600" spc="-3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600" spc="-39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spc="322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2600" spc="-3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600" spc="-39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spc="322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60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endParaRPr sz="2600" dirty="0">
              <a:latin typeface="Arial"/>
              <a:cs typeface="Arial"/>
            </a:endParaRPr>
          </a:p>
          <a:p>
            <a:pPr marL="6880" marR="2752" indent="227026">
              <a:tabLst>
                <a:tab pos="2254442" algn="l"/>
                <a:tab pos="2712278" algn="l"/>
                <a:tab pos="4240579" algn="l"/>
                <a:tab pos="5830109" algn="l"/>
                <a:tab pos="6007602" algn="l"/>
              </a:tabLst>
            </a:pPr>
            <a:r>
              <a:rPr sz="2600" spc="322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600" spc="-3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600" spc="-39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spc="-3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600" spc="-39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spc="-3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2600" spc="-39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spc="322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600" spc="32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600" spc="-3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600" spc="-39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FFFFFF"/>
                </a:solidFill>
                <a:latin typeface="Arial"/>
                <a:cs typeface="Arial"/>
              </a:rPr>
              <a:t>I	</a:t>
            </a:r>
            <a:r>
              <a:rPr sz="2600" spc="322" dirty="0">
                <a:solidFill>
                  <a:srgbClr val="FFFFFF"/>
                </a:solidFill>
                <a:latin typeface="Arial"/>
                <a:cs typeface="Arial"/>
              </a:rPr>
              <a:t>PE</a:t>
            </a:r>
            <a:r>
              <a:rPr sz="2600" spc="-3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600" spc="-39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spc="124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600" spc="-3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600" spc="-39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spc="32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2600" spc="-3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2600" spc="-39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spc="-3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600" spc="-39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spc="-3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600" spc="-39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spc="32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2600" spc="-3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600" spc="-39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spc="-3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600" spc="-39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FFFFFF"/>
                </a:solidFill>
                <a:latin typeface="Arial"/>
                <a:cs typeface="Arial"/>
              </a:rPr>
              <a:t>,	</a:t>
            </a:r>
            <a:r>
              <a:rPr sz="2600" spc="32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2600" spc="-3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600" spc="-39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spc="-3" dirty="0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sz="2600" spc="-39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spc="-3" dirty="0">
                <a:solidFill>
                  <a:srgbClr val="FFFFFF"/>
                </a:solidFill>
                <a:latin typeface="Arial"/>
                <a:cs typeface="Arial"/>
              </a:rPr>
              <a:t>A  </a:t>
            </a:r>
            <a:r>
              <a:rPr sz="2600" spc="322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600" spc="32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600" spc="322" dirty="0">
                <a:solidFill>
                  <a:srgbClr val="FFFFFF"/>
                </a:solidFill>
                <a:latin typeface="Arial"/>
                <a:cs typeface="Arial"/>
              </a:rPr>
              <a:t>PER</a:t>
            </a:r>
            <a:r>
              <a:rPr sz="2600" spc="32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600" spc="322" dirty="0">
                <a:solidFill>
                  <a:srgbClr val="FFFFFF"/>
                </a:solidFill>
                <a:latin typeface="Arial"/>
                <a:cs typeface="Arial"/>
              </a:rPr>
              <a:t>UKA</a:t>
            </a:r>
            <a:r>
              <a:rPr sz="2600" dirty="0">
                <a:solidFill>
                  <a:srgbClr val="FFFFFF"/>
                </a:solidFill>
                <a:latin typeface="Arial"/>
                <a:cs typeface="Arial"/>
              </a:rPr>
              <a:t>N	</a:t>
            </a:r>
            <a:r>
              <a:rPr sz="2600" spc="322" dirty="0">
                <a:solidFill>
                  <a:srgbClr val="FFFFFF"/>
                </a:solidFill>
                <a:latin typeface="Arial"/>
                <a:cs typeface="Arial"/>
              </a:rPr>
              <a:t>BAHA</a:t>
            </a:r>
            <a:r>
              <a:rPr sz="2600" dirty="0">
                <a:solidFill>
                  <a:srgbClr val="FFFFFF"/>
                </a:solidFill>
                <a:latin typeface="Arial"/>
                <a:cs typeface="Arial"/>
              </a:rPr>
              <a:t>N	</a:t>
            </a:r>
            <a:r>
              <a:rPr sz="2600" spc="32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2600" spc="322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2600" spc="124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600" spc="322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600" dirty="0">
                <a:solidFill>
                  <a:srgbClr val="FFFFFF"/>
                </a:solidFill>
                <a:latin typeface="Arial"/>
                <a:cs typeface="Arial"/>
              </a:rPr>
              <a:t>H	</a:t>
            </a:r>
            <a:r>
              <a:rPr lang="en-US" sz="2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spc="322" dirty="0">
                <a:solidFill>
                  <a:srgbClr val="FFFFFF"/>
                </a:solidFill>
                <a:latin typeface="Arial"/>
                <a:cs typeface="Arial"/>
              </a:rPr>
              <a:t>HAS</a:t>
            </a:r>
            <a:r>
              <a:rPr sz="2600" spc="32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60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endParaRPr sz="2600" dirty="0">
              <a:latin typeface="Arial"/>
              <a:cs typeface="Arial"/>
            </a:endParaRPr>
          </a:p>
          <a:p>
            <a:pPr marL="2058373"/>
            <a:r>
              <a:rPr sz="2600" spc="322" dirty="0">
                <a:solidFill>
                  <a:srgbClr val="FFFFFF"/>
                </a:solidFill>
                <a:latin typeface="Arial"/>
                <a:cs typeface="Arial"/>
              </a:rPr>
              <a:t>PE</a:t>
            </a:r>
            <a:r>
              <a:rPr sz="2600" spc="-3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600" spc="-39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spc="-3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600" spc="-39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spc="32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2600" spc="-3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2600" spc="-39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spc="-3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600" spc="-39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spc="-3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600" spc="-39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spc="32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2600" spc="-3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600" spc="-39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spc="-3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endParaRPr sz="26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42938"/>
            <a:ext cx="9905312" cy="5572125"/>
            <a:chOff x="0" y="0"/>
            <a:chExt cx="1828673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6475" cy="1028699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9142476" y="1633727"/>
              <a:ext cx="8327390" cy="7966075"/>
            </a:xfrm>
            <a:custGeom>
              <a:avLst/>
              <a:gdLst/>
              <a:ahLst/>
              <a:cxnLst/>
              <a:rect l="l" t="t" r="r" b="b"/>
              <a:pathLst>
                <a:path w="8327390" h="7966075">
                  <a:moveTo>
                    <a:pt x="4163568" y="0"/>
                  </a:moveTo>
                  <a:lnTo>
                    <a:pt x="4114007" y="276"/>
                  </a:lnTo>
                  <a:lnTo>
                    <a:pt x="4064585" y="1103"/>
                  </a:lnTo>
                  <a:lnTo>
                    <a:pt x="4015304" y="2478"/>
                  </a:lnTo>
                  <a:lnTo>
                    <a:pt x="3966168" y="4397"/>
                  </a:lnTo>
                  <a:lnTo>
                    <a:pt x="3917181" y="6858"/>
                  </a:lnTo>
                  <a:lnTo>
                    <a:pt x="3868344" y="9857"/>
                  </a:lnTo>
                  <a:lnTo>
                    <a:pt x="3819662" y="13392"/>
                  </a:lnTo>
                  <a:lnTo>
                    <a:pt x="3771137" y="17459"/>
                  </a:lnTo>
                  <a:lnTo>
                    <a:pt x="3722773" y="22056"/>
                  </a:lnTo>
                  <a:lnTo>
                    <a:pt x="3674573" y="27179"/>
                  </a:lnTo>
                  <a:lnTo>
                    <a:pt x="3626540" y="32825"/>
                  </a:lnTo>
                  <a:lnTo>
                    <a:pt x="3578677" y="38991"/>
                  </a:lnTo>
                  <a:lnTo>
                    <a:pt x="3530988" y="45674"/>
                  </a:lnTo>
                  <a:lnTo>
                    <a:pt x="3483475" y="52872"/>
                  </a:lnTo>
                  <a:lnTo>
                    <a:pt x="3436142" y="60580"/>
                  </a:lnTo>
                  <a:lnTo>
                    <a:pt x="3388993" y="68797"/>
                  </a:lnTo>
                  <a:lnTo>
                    <a:pt x="3342030" y="77518"/>
                  </a:lnTo>
                  <a:lnTo>
                    <a:pt x="3295256" y="86741"/>
                  </a:lnTo>
                  <a:lnTo>
                    <a:pt x="3248675" y="96463"/>
                  </a:lnTo>
                  <a:lnTo>
                    <a:pt x="3202289" y="106681"/>
                  </a:lnTo>
                  <a:lnTo>
                    <a:pt x="3156103" y="117391"/>
                  </a:lnTo>
                  <a:lnTo>
                    <a:pt x="3110119" y="128591"/>
                  </a:lnTo>
                  <a:lnTo>
                    <a:pt x="3064340" y="140278"/>
                  </a:lnTo>
                  <a:lnTo>
                    <a:pt x="3018770" y="152448"/>
                  </a:lnTo>
                  <a:lnTo>
                    <a:pt x="2973412" y="165099"/>
                  </a:lnTo>
                  <a:lnTo>
                    <a:pt x="2928269" y="178227"/>
                  </a:lnTo>
                  <a:lnTo>
                    <a:pt x="2883344" y="191830"/>
                  </a:lnTo>
                  <a:lnTo>
                    <a:pt x="2838640" y="205903"/>
                  </a:lnTo>
                  <a:lnTo>
                    <a:pt x="2794161" y="220446"/>
                  </a:lnTo>
                  <a:lnTo>
                    <a:pt x="2749910" y="235453"/>
                  </a:lnTo>
                  <a:lnTo>
                    <a:pt x="2705889" y="250922"/>
                  </a:lnTo>
                  <a:lnTo>
                    <a:pt x="2662103" y="266851"/>
                  </a:lnTo>
                  <a:lnTo>
                    <a:pt x="2618554" y="283236"/>
                  </a:lnTo>
                  <a:lnTo>
                    <a:pt x="2575246" y="300073"/>
                  </a:lnTo>
                  <a:lnTo>
                    <a:pt x="2532181" y="317361"/>
                  </a:lnTo>
                  <a:lnTo>
                    <a:pt x="2489364" y="335095"/>
                  </a:lnTo>
                  <a:lnTo>
                    <a:pt x="2446796" y="353274"/>
                  </a:lnTo>
                  <a:lnTo>
                    <a:pt x="2404482" y="371893"/>
                  </a:lnTo>
                  <a:lnTo>
                    <a:pt x="2362424" y="390950"/>
                  </a:lnTo>
                  <a:lnTo>
                    <a:pt x="2320626" y="410441"/>
                  </a:lnTo>
                  <a:lnTo>
                    <a:pt x="2279091" y="430364"/>
                  </a:lnTo>
                  <a:lnTo>
                    <a:pt x="2237821" y="450716"/>
                  </a:lnTo>
                  <a:lnTo>
                    <a:pt x="2196822" y="471494"/>
                  </a:lnTo>
                  <a:lnTo>
                    <a:pt x="2156094" y="492693"/>
                  </a:lnTo>
                  <a:lnTo>
                    <a:pt x="2115642" y="514313"/>
                  </a:lnTo>
                  <a:lnTo>
                    <a:pt x="2075469" y="536348"/>
                  </a:lnTo>
                  <a:lnTo>
                    <a:pt x="2035578" y="558797"/>
                  </a:lnTo>
                  <a:lnTo>
                    <a:pt x="1995973" y="581656"/>
                  </a:lnTo>
                  <a:lnTo>
                    <a:pt x="1956655" y="604922"/>
                  </a:lnTo>
                  <a:lnTo>
                    <a:pt x="1917630" y="628593"/>
                  </a:lnTo>
                  <a:lnTo>
                    <a:pt x="1878899" y="652665"/>
                  </a:lnTo>
                  <a:lnTo>
                    <a:pt x="1840466" y="677134"/>
                  </a:lnTo>
                  <a:lnTo>
                    <a:pt x="1802334" y="701999"/>
                  </a:lnTo>
                  <a:lnTo>
                    <a:pt x="1764507" y="727255"/>
                  </a:lnTo>
                  <a:lnTo>
                    <a:pt x="1726987" y="752901"/>
                  </a:lnTo>
                  <a:lnTo>
                    <a:pt x="1689778" y="778932"/>
                  </a:lnTo>
                  <a:lnTo>
                    <a:pt x="1652883" y="805346"/>
                  </a:lnTo>
                  <a:lnTo>
                    <a:pt x="1616305" y="832140"/>
                  </a:lnTo>
                  <a:lnTo>
                    <a:pt x="1580047" y="859310"/>
                  </a:lnTo>
                  <a:lnTo>
                    <a:pt x="1544113" y="886854"/>
                  </a:lnTo>
                  <a:lnTo>
                    <a:pt x="1508506" y="914769"/>
                  </a:lnTo>
                  <a:lnTo>
                    <a:pt x="1473228" y="943051"/>
                  </a:lnTo>
                  <a:lnTo>
                    <a:pt x="1438284" y="971698"/>
                  </a:lnTo>
                  <a:lnTo>
                    <a:pt x="1403676" y="1000706"/>
                  </a:lnTo>
                  <a:lnTo>
                    <a:pt x="1369407" y="1030072"/>
                  </a:lnTo>
                  <a:lnTo>
                    <a:pt x="1335481" y="1059794"/>
                  </a:lnTo>
                  <a:lnTo>
                    <a:pt x="1301901" y="1089868"/>
                  </a:lnTo>
                  <a:lnTo>
                    <a:pt x="1268670" y="1120291"/>
                  </a:lnTo>
                  <a:lnTo>
                    <a:pt x="1235792" y="1151060"/>
                  </a:lnTo>
                  <a:lnTo>
                    <a:pt x="1203268" y="1182173"/>
                  </a:lnTo>
                  <a:lnTo>
                    <a:pt x="1171104" y="1213625"/>
                  </a:lnTo>
                  <a:lnTo>
                    <a:pt x="1139301" y="1245415"/>
                  </a:lnTo>
                  <a:lnTo>
                    <a:pt x="1107863" y="1277538"/>
                  </a:lnTo>
                  <a:lnTo>
                    <a:pt x="1076793" y="1309992"/>
                  </a:lnTo>
                  <a:lnTo>
                    <a:pt x="1046095" y="1342774"/>
                  </a:lnTo>
                  <a:lnTo>
                    <a:pt x="1015772" y="1375881"/>
                  </a:lnTo>
                  <a:lnTo>
                    <a:pt x="985826" y="1409309"/>
                  </a:lnTo>
                  <a:lnTo>
                    <a:pt x="956261" y="1443056"/>
                  </a:lnTo>
                  <a:lnTo>
                    <a:pt x="927080" y="1477119"/>
                  </a:lnTo>
                  <a:lnTo>
                    <a:pt x="898287" y="1511494"/>
                  </a:lnTo>
                  <a:lnTo>
                    <a:pt x="869884" y="1546179"/>
                  </a:lnTo>
                  <a:lnTo>
                    <a:pt x="841875" y="1581171"/>
                  </a:lnTo>
                  <a:lnTo>
                    <a:pt x="814263" y="1616465"/>
                  </a:lnTo>
                  <a:lnTo>
                    <a:pt x="787051" y="1652060"/>
                  </a:lnTo>
                  <a:lnTo>
                    <a:pt x="760243" y="1687952"/>
                  </a:lnTo>
                  <a:lnTo>
                    <a:pt x="733841" y="1724139"/>
                  </a:lnTo>
                  <a:lnTo>
                    <a:pt x="707848" y="1760617"/>
                  </a:lnTo>
                  <a:lnTo>
                    <a:pt x="682269" y="1797383"/>
                  </a:lnTo>
                  <a:lnTo>
                    <a:pt x="657106" y="1834433"/>
                  </a:lnTo>
                  <a:lnTo>
                    <a:pt x="632362" y="1871766"/>
                  </a:lnTo>
                  <a:lnTo>
                    <a:pt x="608040" y="1909378"/>
                  </a:lnTo>
                  <a:lnTo>
                    <a:pt x="584144" y="1947266"/>
                  </a:lnTo>
                  <a:lnTo>
                    <a:pt x="560677" y="1985427"/>
                  </a:lnTo>
                  <a:lnTo>
                    <a:pt x="537642" y="2023857"/>
                  </a:lnTo>
                  <a:lnTo>
                    <a:pt x="515042" y="2062554"/>
                  </a:lnTo>
                  <a:lnTo>
                    <a:pt x="492881" y="2101515"/>
                  </a:lnTo>
                  <a:lnTo>
                    <a:pt x="471161" y="2140737"/>
                  </a:lnTo>
                  <a:lnTo>
                    <a:pt x="449886" y="2180216"/>
                  </a:lnTo>
                  <a:lnTo>
                    <a:pt x="429059" y="2219950"/>
                  </a:lnTo>
                  <a:lnTo>
                    <a:pt x="408684" y="2259935"/>
                  </a:lnTo>
                  <a:lnTo>
                    <a:pt x="388763" y="2300169"/>
                  </a:lnTo>
                  <a:lnTo>
                    <a:pt x="369299" y="2340648"/>
                  </a:lnTo>
                  <a:lnTo>
                    <a:pt x="350296" y="2381369"/>
                  </a:lnTo>
                  <a:lnTo>
                    <a:pt x="331757" y="2422330"/>
                  </a:lnTo>
                  <a:lnTo>
                    <a:pt x="313685" y="2463527"/>
                  </a:lnTo>
                  <a:lnTo>
                    <a:pt x="296084" y="2504957"/>
                  </a:lnTo>
                  <a:lnTo>
                    <a:pt x="278956" y="2546617"/>
                  </a:lnTo>
                  <a:lnTo>
                    <a:pt x="262305" y="2588504"/>
                  </a:lnTo>
                  <a:lnTo>
                    <a:pt x="246134" y="2630615"/>
                  </a:lnTo>
                  <a:lnTo>
                    <a:pt x="230446" y="2672948"/>
                  </a:lnTo>
                  <a:lnTo>
                    <a:pt x="215244" y="2715498"/>
                  </a:lnTo>
                  <a:lnTo>
                    <a:pt x="200532" y="2758263"/>
                  </a:lnTo>
                  <a:lnTo>
                    <a:pt x="186312" y="2801239"/>
                  </a:lnTo>
                  <a:lnTo>
                    <a:pt x="172589" y="2844425"/>
                  </a:lnTo>
                  <a:lnTo>
                    <a:pt x="159364" y="2887816"/>
                  </a:lnTo>
                  <a:lnTo>
                    <a:pt x="146642" y="2931410"/>
                  </a:lnTo>
                  <a:lnTo>
                    <a:pt x="134425" y="2975203"/>
                  </a:lnTo>
                  <a:lnTo>
                    <a:pt x="122717" y="3019193"/>
                  </a:lnTo>
                  <a:lnTo>
                    <a:pt x="111520" y="3063377"/>
                  </a:lnTo>
                  <a:lnTo>
                    <a:pt x="100839" y="3107751"/>
                  </a:lnTo>
                  <a:lnTo>
                    <a:pt x="90676" y="3152312"/>
                  </a:lnTo>
                  <a:lnTo>
                    <a:pt x="81035" y="3197057"/>
                  </a:lnTo>
                  <a:lnTo>
                    <a:pt x="71918" y="3241984"/>
                  </a:lnTo>
                  <a:lnTo>
                    <a:pt x="63329" y="3287089"/>
                  </a:lnTo>
                  <a:lnTo>
                    <a:pt x="55270" y="3332369"/>
                  </a:lnTo>
                  <a:lnTo>
                    <a:pt x="47746" y="3377822"/>
                  </a:lnTo>
                  <a:lnTo>
                    <a:pt x="40760" y="3423443"/>
                  </a:lnTo>
                  <a:lnTo>
                    <a:pt x="34314" y="3469230"/>
                  </a:lnTo>
                  <a:lnTo>
                    <a:pt x="28412" y="3515181"/>
                  </a:lnTo>
                  <a:lnTo>
                    <a:pt x="23057" y="3561291"/>
                  </a:lnTo>
                  <a:lnTo>
                    <a:pt x="18251" y="3607558"/>
                  </a:lnTo>
                  <a:lnTo>
                    <a:pt x="14000" y="3653978"/>
                  </a:lnTo>
                  <a:lnTo>
                    <a:pt x="10305" y="3700550"/>
                  </a:lnTo>
                  <a:lnTo>
                    <a:pt x="7169" y="3747269"/>
                  </a:lnTo>
                  <a:lnTo>
                    <a:pt x="4597" y="3794133"/>
                  </a:lnTo>
                  <a:lnTo>
                    <a:pt x="2590" y="3841138"/>
                  </a:lnTo>
                  <a:lnTo>
                    <a:pt x="1153" y="3888282"/>
                  </a:lnTo>
                  <a:lnTo>
                    <a:pt x="288" y="3935562"/>
                  </a:lnTo>
                  <a:lnTo>
                    <a:pt x="0" y="3982974"/>
                  </a:lnTo>
                  <a:lnTo>
                    <a:pt x="288" y="4030385"/>
                  </a:lnTo>
                  <a:lnTo>
                    <a:pt x="1153" y="4077665"/>
                  </a:lnTo>
                  <a:lnTo>
                    <a:pt x="2590" y="4124809"/>
                  </a:lnTo>
                  <a:lnTo>
                    <a:pt x="4597" y="4171814"/>
                  </a:lnTo>
                  <a:lnTo>
                    <a:pt x="7169" y="4218678"/>
                  </a:lnTo>
                  <a:lnTo>
                    <a:pt x="10305" y="4265397"/>
                  </a:lnTo>
                  <a:lnTo>
                    <a:pt x="14000" y="4311969"/>
                  </a:lnTo>
                  <a:lnTo>
                    <a:pt x="18251" y="4358389"/>
                  </a:lnTo>
                  <a:lnTo>
                    <a:pt x="23057" y="4404656"/>
                  </a:lnTo>
                  <a:lnTo>
                    <a:pt x="28412" y="4450766"/>
                  </a:lnTo>
                  <a:lnTo>
                    <a:pt x="34314" y="4496717"/>
                  </a:lnTo>
                  <a:lnTo>
                    <a:pt x="40760" y="4542504"/>
                  </a:lnTo>
                  <a:lnTo>
                    <a:pt x="47746" y="4588125"/>
                  </a:lnTo>
                  <a:lnTo>
                    <a:pt x="55270" y="4633578"/>
                  </a:lnTo>
                  <a:lnTo>
                    <a:pt x="63329" y="4678858"/>
                  </a:lnTo>
                  <a:lnTo>
                    <a:pt x="71918" y="4723963"/>
                  </a:lnTo>
                  <a:lnTo>
                    <a:pt x="81035" y="4768890"/>
                  </a:lnTo>
                  <a:lnTo>
                    <a:pt x="90676" y="4813635"/>
                  </a:lnTo>
                  <a:lnTo>
                    <a:pt x="100839" y="4858196"/>
                  </a:lnTo>
                  <a:lnTo>
                    <a:pt x="111520" y="4902570"/>
                  </a:lnTo>
                  <a:lnTo>
                    <a:pt x="122717" y="4946754"/>
                  </a:lnTo>
                  <a:lnTo>
                    <a:pt x="134425" y="4990744"/>
                  </a:lnTo>
                  <a:lnTo>
                    <a:pt x="146642" y="5034537"/>
                  </a:lnTo>
                  <a:lnTo>
                    <a:pt x="159364" y="5078131"/>
                  </a:lnTo>
                  <a:lnTo>
                    <a:pt x="172589" y="5121522"/>
                  </a:lnTo>
                  <a:lnTo>
                    <a:pt x="186312" y="5164708"/>
                  </a:lnTo>
                  <a:lnTo>
                    <a:pt x="200532" y="5207684"/>
                  </a:lnTo>
                  <a:lnTo>
                    <a:pt x="215244" y="5250449"/>
                  </a:lnTo>
                  <a:lnTo>
                    <a:pt x="230446" y="5292999"/>
                  </a:lnTo>
                  <a:lnTo>
                    <a:pt x="246134" y="5335332"/>
                  </a:lnTo>
                  <a:lnTo>
                    <a:pt x="262305" y="5377443"/>
                  </a:lnTo>
                  <a:lnTo>
                    <a:pt x="278956" y="5419330"/>
                  </a:lnTo>
                  <a:lnTo>
                    <a:pt x="296084" y="5460990"/>
                  </a:lnTo>
                  <a:lnTo>
                    <a:pt x="313685" y="5502420"/>
                  </a:lnTo>
                  <a:lnTo>
                    <a:pt x="331757" y="5543617"/>
                  </a:lnTo>
                  <a:lnTo>
                    <a:pt x="350296" y="5584578"/>
                  </a:lnTo>
                  <a:lnTo>
                    <a:pt x="369299" y="5625299"/>
                  </a:lnTo>
                  <a:lnTo>
                    <a:pt x="388763" y="5665778"/>
                  </a:lnTo>
                  <a:lnTo>
                    <a:pt x="408684" y="5706012"/>
                  </a:lnTo>
                  <a:lnTo>
                    <a:pt x="429059" y="5745997"/>
                  </a:lnTo>
                  <a:lnTo>
                    <a:pt x="449886" y="5785731"/>
                  </a:lnTo>
                  <a:lnTo>
                    <a:pt x="471161" y="5825210"/>
                  </a:lnTo>
                  <a:lnTo>
                    <a:pt x="492881" y="5864432"/>
                  </a:lnTo>
                  <a:lnTo>
                    <a:pt x="515042" y="5903393"/>
                  </a:lnTo>
                  <a:lnTo>
                    <a:pt x="537642" y="5942090"/>
                  </a:lnTo>
                  <a:lnTo>
                    <a:pt x="560677" y="5980520"/>
                  </a:lnTo>
                  <a:lnTo>
                    <a:pt x="584144" y="6018681"/>
                  </a:lnTo>
                  <a:lnTo>
                    <a:pt x="608040" y="6056569"/>
                  </a:lnTo>
                  <a:lnTo>
                    <a:pt x="632362" y="6094181"/>
                  </a:lnTo>
                  <a:lnTo>
                    <a:pt x="657106" y="6131514"/>
                  </a:lnTo>
                  <a:lnTo>
                    <a:pt x="682269" y="6168564"/>
                  </a:lnTo>
                  <a:lnTo>
                    <a:pt x="707848" y="6205330"/>
                  </a:lnTo>
                  <a:lnTo>
                    <a:pt x="733841" y="6241808"/>
                  </a:lnTo>
                  <a:lnTo>
                    <a:pt x="760243" y="6277995"/>
                  </a:lnTo>
                  <a:lnTo>
                    <a:pt x="787051" y="6313887"/>
                  </a:lnTo>
                  <a:lnTo>
                    <a:pt x="814263" y="6349482"/>
                  </a:lnTo>
                  <a:lnTo>
                    <a:pt x="841875" y="6384776"/>
                  </a:lnTo>
                  <a:lnTo>
                    <a:pt x="869884" y="6419768"/>
                  </a:lnTo>
                  <a:lnTo>
                    <a:pt x="898287" y="6454453"/>
                  </a:lnTo>
                  <a:lnTo>
                    <a:pt x="927080" y="6488828"/>
                  </a:lnTo>
                  <a:lnTo>
                    <a:pt x="956261" y="6522891"/>
                  </a:lnTo>
                  <a:lnTo>
                    <a:pt x="985826" y="6556638"/>
                  </a:lnTo>
                  <a:lnTo>
                    <a:pt x="1015772" y="6590066"/>
                  </a:lnTo>
                  <a:lnTo>
                    <a:pt x="1046095" y="6623173"/>
                  </a:lnTo>
                  <a:lnTo>
                    <a:pt x="1076793" y="6655955"/>
                  </a:lnTo>
                  <a:lnTo>
                    <a:pt x="1107863" y="6688409"/>
                  </a:lnTo>
                  <a:lnTo>
                    <a:pt x="1139301" y="6720532"/>
                  </a:lnTo>
                  <a:lnTo>
                    <a:pt x="1171104" y="6752322"/>
                  </a:lnTo>
                  <a:lnTo>
                    <a:pt x="1203268" y="6783774"/>
                  </a:lnTo>
                  <a:lnTo>
                    <a:pt x="1235792" y="6814887"/>
                  </a:lnTo>
                  <a:lnTo>
                    <a:pt x="1268670" y="6845656"/>
                  </a:lnTo>
                  <a:lnTo>
                    <a:pt x="1301901" y="6876079"/>
                  </a:lnTo>
                  <a:lnTo>
                    <a:pt x="1335481" y="6906153"/>
                  </a:lnTo>
                  <a:lnTo>
                    <a:pt x="1369407" y="6935875"/>
                  </a:lnTo>
                  <a:lnTo>
                    <a:pt x="1403676" y="6965241"/>
                  </a:lnTo>
                  <a:lnTo>
                    <a:pt x="1438284" y="6994249"/>
                  </a:lnTo>
                  <a:lnTo>
                    <a:pt x="1473228" y="7022896"/>
                  </a:lnTo>
                  <a:lnTo>
                    <a:pt x="1508506" y="7051178"/>
                  </a:lnTo>
                  <a:lnTo>
                    <a:pt x="1544113" y="7079093"/>
                  </a:lnTo>
                  <a:lnTo>
                    <a:pt x="1580047" y="7106637"/>
                  </a:lnTo>
                  <a:lnTo>
                    <a:pt x="1616305" y="7133807"/>
                  </a:lnTo>
                  <a:lnTo>
                    <a:pt x="1652883" y="7160601"/>
                  </a:lnTo>
                  <a:lnTo>
                    <a:pt x="1689778" y="7187015"/>
                  </a:lnTo>
                  <a:lnTo>
                    <a:pt x="1726987" y="7213046"/>
                  </a:lnTo>
                  <a:lnTo>
                    <a:pt x="1764507" y="7238692"/>
                  </a:lnTo>
                  <a:lnTo>
                    <a:pt x="1802334" y="7263948"/>
                  </a:lnTo>
                  <a:lnTo>
                    <a:pt x="1840466" y="7288813"/>
                  </a:lnTo>
                  <a:lnTo>
                    <a:pt x="1878899" y="7313282"/>
                  </a:lnTo>
                  <a:lnTo>
                    <a:pt x="1917630" y="7337354"/>
                  </a:lnTo>
                  <a:lnTo>
                    <a:pt x="1956655" y="7361025"/>
                  </a:lnTo>
                  <a:lnTo>
                    <a:pt x="1995973" y="7384291"/>
                  </a:lnTo>
                  <a:lnTo>
                    <a:pt x="2035578" y="7407150"/>
                  </a:lnTo>
                  <a:lnTo>
                    <a:pt x="2075469" y="7429599"/>
                  </a:lnTo>
                  <a:lnTo>
                    <a:pt x="2115642" y="7451634"/>
                  </a:lnTo>
                  <a:lnTo>
                    <a:pt x="2156094" y="7473254"/>
                  </a:lnTo>
                  <a:lnTo>
                    <a:pt x="2196822" y="7494453"/>
                  </a:lnTo>
                  <a:lnTo>
                    <a:pt x="2237821" y="7515231"/>
                  </a:lnTo>
                  <a:lnTo>
                    <a:pt x="2279091" y="7535583"/>
                  </a:lnTo>
                  <a:lnTo>
                    <a:pt x="2320626" y="7555506"/>
                  </a:lnTo>
                  <a:lnTo>
                    <a:pt x="2362424" y="7574997"/>
                  </a:lnTo>
                  <a:lnTo>
                    <a:pt x="2404482" y="7594054"/>
                  </a:lnTo>
                  <a:lnTo>
                    <a:pt x="2446796" y="7612673"/>
                  </a:lnTo>
                  <a:lnTo>
                    <a:pt x="2489364" y="7630852"/>
                  </a:lnTo>
                  <a:lnTo>
                    <a:pt x="2532181" y="7648586"/>
                  </a:lnTo>
                  <a:lnTo>
                    <a:pt x="2575246" y="7665874"/>
                  </a:lnTo>
                  <a:lnTo>
                    <a:pt x="2618554" y="7682711"/>
                  </a:lnTo>
                  <a:lnTo>
                    <a:pt x="2662103" y="7699096"/>
                  </a:lnTo>
                  <a:lnTo>
                    <a:pt x="2705889" y="7715025"/>
                  </a:lnTo>
                  <a:lnTo>
                    <a:pt x="2749910" y="7730494"/>
                  </a:lnTo>
                  <a:lnTo>
                    <a:pt x="2794161" y="7745501"/>
                  </a:lnTo>
                  <a:lnTo>
                    <a:pt x="2838640" y="7760044"/>
                  </a:lnTo>
                  <a:lnTo>
                    <a:pt x="2883344" y="7774117"/>
                  </a:lnTo>
                  <a:lnTo>
                    <a:pt x="2928269" y="7787720"/>
                  </a:lnTo>
                  <a:lnTo>
                    <a:pt x="2973412" y="7800848"/>
                  </a:lnTo>
                  <a:lnTo>
                    <a:pt x="3018770" y="7813499"/>
                  </a:lnTo>
                  <a:lnTo>
                    <a:pt x="3064340" y="7825669"/>
                  </a:lnTo>
                  <a:lnTo>
                    <a:pt x="3110119" y="7837356"/>
                  </a:lnTo>
                  <a:lnTo>
                    <a:pt x="3156103" y="7848556"/>
                  </a:lnTo>
                  <a:lnTo>
                    <a:pt x="3202289" y="7859266"/>
                  </a:lnTo>
                  <a:lnTo>
                    <a:pt x="3248675" y="7869484"/>
                  </a:lnTo>
                  <a:lnTo>
                    <a:pt x="3295256" y="7879206"/>
                  </a:lnTo>
                  <a:lnTo>
                    <a:pt x="3342030" y="7888429"/>
                  </a:lnTo>
                  <a:lnTo>
                    <a:pt x="3388993" y="7897150"/>
                  </a:lnTo>
                  <a:lnTo>
                    <a:pt x="3436142" y="7905367"/>
                  </a:lnTo>
                  <a:lnTo>
                    <a:pt x="3483475" y="7913075"/>
                  </a:lnTo>
                  <a:lnTo>
                    <a:pt x="3530988" y="7920273"/>
                  </a:lnTo>
                  <a:lnTo>
                    <a:pt x="3578677" y="7926956"/>
                  </a:lnTo>
                  <a:lnTo>
                    <a:pt x="3626540" y="7933122"/>
                  </a:lnTo>
                  <a:lnTo>
                    <a:pt x="3674573" y="7938768"/>
                  </a:lnTo>
                  <a:lnTo>
                    <a:pt x="3722773" y="7943891"/>
                  </a:lnTo>
                  <a:lnTo>
                    <a:pt x="3771137" y="7948488"/>
                  </a:lnTo>
                  <a:lnTo>
                    <a:pt x="3819662" y="7952555"/>
                  </a:lnTo>
                  <a:lnTo>
                    <a:pt x="3868344" y="7956090"/>
                  </a:lnTo>
                  <a:lnTo>
                    <a:pt x="3917181" y="7959089"/>
                  </a:lnTo>
                  <a:lnTo>
                    <a:pt x="3966168" y="7961550"/>
                  </a:lnTo>
                  <a:lnTo>
                    <a:pt x="4015304" y="7963469"/>
                  </a:lnTo>
                  <a:lnTo>
                    <a:pt x="4064585" y="7964844"/>
                  </a:lnTo>
                  <a:lnTo>
                    <a:pt x="4114007" y="7965671"/>
                  </a:lnTo>
                  <a:lnTo>
                    <a:pt x="4163568" y="7965948"/>
                  </a:lnTo>
                  <a:lnTo>
                    <a:pt x="4213128" y="7965671"/>
                  </a:lnTo>
                  <a:lnTo>
                    <a:pt x="4262550" y="7964844"/>
                  </a:lnTo>
                  <a:lnTo>
                    <a:pt x="4311831" y="7963469"/>
                  </a:lnTo>
                  <a:lnTo>
                    <a:pt x="4360967" y="7961550"/>
                  </a:lnTo>
                  <a:lnTo>
                    <a:pt x="4409954" y="7959089"/>
                  </a:lnTo>
                  <a:lnTo>
                    <a:pt x="4458791" y="7956090"/>
                  </a:lnTo>
                  <a:lnTo>
                    <a:pt x="4507473" y="7952555"/>
                  </a:lnTo>
                  <a:lnTo>
                    <a:pt x="4555998" y="7948488"/>
                  </a:lnTo>
                  <a:lnTo>
                    <a:pt x="4604362" y="7943891"/>
                  </a:lnTo>
                  <a:lnTo>
                    <a:pt x="4652562" y="7938768"/>
                  </a:lnTo>
                  <a:lnTo>
                    <a:pt x="4700595" y="7933122"/>
                  </a:lnTo>
                  <a:lnTo>
                    <a:pt x="4748458" y="7926956"/>
                  </a:lnTo>
                  <a:lnTo>
                    <a:pt x="4796147" y="7920273"/>
                  </a:lnTo>
                  <a:lnTo>
                    <a:pt x="4843660" y="7913075"/>
                  </a:lnTo>
                  <a:lnTo>
                    <a:pt x="4890993" y="7905367"/>
                  </a:lnTo>
                  <a:lnTo>
                    <a:pt x="4938142" y="7897150"/>
                  </a:lnTo>
                  <a:lnTo>
                    <a:pt x="4985105" y="7888429"/>
                  </a:lnTo>
                  <a:lnTo>
                    <a:pt x="5031879" y="7879206"/>
                  </a:lnTo>
                  <a:lnTo>
                    <a:pt x="5078460" y="7869484"/>
                  </a:lnTo>
                  <a:lnTo>
                    <a:pt x="5124846" y="7859266"/>
                  </a:lnTo>
                  <a:lnTo>
                    <a:pt x="5171032" y="7848556"/>
                  </a:lnTo>
                  <a:lnTo>
                    <a:pt x="5217016" y="7837356"/>
                  </a:lnTo>
                  <a:lnTo>
                    <a:pt x="5262795" y="7825669"/>
                  </a:lnTo>
                  <a:lnTo>
                    <a:pt x="5308365" y="7813499"/>
                  </a:lnTo>
                  <a:lnTo>
                    <a:pt x="5353723" y="7800848"/>
                  </a:lnTo>
                  <a:lnTo>
                    <a:pt x="5398866" y="7787720"/>
                  </a:lnTo>
                  <a:lnTo>
                    <a:pt x="5443791" y="7774117"/>
                  </a:lnTo>
                  <a:lnTo>
                    <a:pt x="5488495" y="7760044"/>
                  </a:lnTo>
                  <a:lnTo>
                    <a:pt x="5532974" y="7745501"/>
                  </a:lnTo>
                  <a:lnTo>
                    <a:pt x="5577225" y="7730494"/>
                  </a:lnTo>
                  <a:lnTo>
                    <a:pt x="5621246" y="7715025"/>
                  </a:lnTo>
                  <a:lnTo>
                    <a:pt x="5665032" y="7699096"/>
                  </a:lnTo>
                  <a:lnTo>
                    <a:pt x="5708581" y="7682711"/>
                  </a:lnTo>
                  <a:lnTo>
                    <a:pt x="5751889" y="7665874"/>
                  </a:lnTo>
                  <a:lnTo>
                    <a:pt x="5794954" y="7648586"/>
                  </a:lnTo>
                  <a:lnTo>
                    <a:pt x="5837771" y="7630852"/>
                  </a:lnTo>
                  <a:lnTo>
                    <a:pt x="5880339" y="7612673"/>
                  </a:lnTo>
                  <a:lnTo>
                    <a:pt x="5922653" y="7594054"/>
                  </a:lnTo>
                  <a:lnTo>
                    <a:pt x="5964711" y="7574997"/>
                  </a:lnTo>
                  <a:lnTo>
                    <a:pt x="6006509" y="7555506"/>
                  </a:lnTo>
                  <a:lnTo>
                    <a:pt x="6048044" y="7535583"/>
                  </a:lnTo>
                  <a:lnTo>
                    <a:pt x="6089314" y="7515231"/>
                  </a:lnTo>
                  <a:lnTo>
                    <a:pt x="6130313" y="7494453"/>
                  </a:lnTo>
                  <a:lnTo>
                    <a:pt x="6171041" y="7473254"/>
                  </a:lnTo>
                  <a:lnTo>
                    <a:pt x="6211493" y="7451634"/>
                  </a:lnTo>
                  <a:lnTo>
                    <a:pt x="6251666" y="7429599"/>
                  </a:lnTo>
                  <a:lnTo>
                    <a:pt x="6291557" y="7407150"/>
                  </a:lnTo>
                  <a:lnTo>
                    <a:pt x="6331162" y="7384291"/>
                  </a:lnTo>
                  <a:lnTo>
                    <a:pt x="6370480" y="7361025"/>
                  </a:lnTo>
                  <a:lnTo>
                    <a:pt x="6409505" y="7337354"/>
                  </a:lnTo>
                  <a:lnTo>
                    <a:pt x="6448236" y="7313282"/>
                  </a:lnTo>
                  <a:lnTo>
                    <a:pt x="6486669" y="7288813"/>
                  </a:lnTo>
                  <a:lnTo>
                    <a:pt x="6524801" y="7263948"/>
                  </a:lnTo>
                  <a:lnTo>
                    <a:pt x="6562628" y="7238692"/>
                  </a:lnTo>
                  <a:lnTo>
                    <a:pt x="6600148" y="7213046"/>
                  </a:lnTo>
                  <a:lnTo>
                    <a:pt x="6637357" y="7187015"/>
                  </a:lnTo>
                  <a:lnTo>
                    <a:pt x="6674252" y="7160601"/>
                  </a:lnTo>
                  <a:lnTo>
                    <a:pt x="6710830" y="7133807"/>
                  </a:lnTo>
                  <a:lnTo>
                    <a:pt x="6747088" y="7106637"/>
                  </a:lnTo>
                  <a:lnTo>
                    <a:pt x="6783022" y="7079093"/>
                  </a:lnTo>
                  <a:lnTo>
                    <a:pt x="6818629" y="7051178"/>
                  </a:lnTo>
                  <a:lnTo>
                    <a:pt x="6853907" y="7022896"/>
                  </a:lnTo>
                  <a:lnTo>
                    <a:pt x="6888851" y="6994249"/>
                  </a:lnTo>
                  <a:lnTo>
                    <a:pt x="6923459" y="6965241"/>
                  </a:lnTo>
                  <a:lnTo>
                    <a:pt x="6957728" y="6935875"/>
                  </a:lnTo>
                  <a:lnTo>
                    <a:pt x="6991654" y="6906153"/>
                  </a:lnTo>
                  <a:lnTo>
                    <a:pt x="7025234" y="6876079"/>
                  </a:lnTo>
                  <a:lnTo>
                    <a:pt x="7058465" y="6845656"/>
                  </a:lnTo>
                  <a:lnTo>
                    <a:pt x="7091343" y="6814887"/>
                  </a:lnTo>
                  <a:lnTo>
                    <a:pt x="7123867" y="6783774"/>
                  </a:lnTo>
                  <a:lnTo>
                    <a:pt x="7156031" y="6752322"/>
                  </a:lnTo>
                  <a:lnTo>
                    <a:pt x="7187834" y="6720532"/>
                  </a:lnTo>
                  <a:lnTo>
                    <a:pt x="7219272" y="6688409"/>
                  </a:lnTo>
                  <a:lnTo>
                    <a:pt x="7250342" y="6655955"/>
                  </a:lnTo>
                  <a:lnTo>
                    <a:pt x="7281040" y="6623173"/>
                  </a:lnTo>
                  <a:lnTo>
                    <a:pt x="7311363" y="6590066"/>
                  </a:lnTo>
                  <a:lnTo>
                    <a:pt x="7341309" y="6556638"/>
                  </a:lnTo>
                  <a:lnTo>
                    <a:pt x="7370874" y="6522891"/>
                  </a:lnTo>
                  <a:lnTo>
                    <a:pt x="7400055" y="6488828"/>
                  </a:lnTo>
                  <a:lnTo>
                    <a:pt x="7428848" y="6454453"/>
                  </a:lnTo>
                  <a:lnTo>
                    <a:pt x="7457251" y="6419768"/>
                  </a:lnTo>
                  <a:lnTo>
                    <a:pt x="7485260" y="6384776"/>
                  </a:lnTo>
                  <a:lnTo>
                    <a:pt x="7512872" y="6349482"/>
                  </a:lnTo>
                  <a:lnTo>
                    <a:pt x="7540084" y="6313887"/>
                  </a:lnTo>
                  <a:lnTo>
                    <a:pt x="7566892" y="6277995"/>
                  </a:lnTo>
                  <a:lnTo>
                    <a:pt x="7593294" y="6241808"/>
                  </a:lnTo>
                  <a:lnTo>
                    <a:pt x="7619287" y="6205330"/>
                  </a:lnTo>
                  <a:lnTo>
                    <a:pt x="7644866" y="6168564"/>
                  </a:lnTo>
                  <a:lnTo>
                    <a:pt x="7670029" y="6131514"/>
                  </a:lnTo>
                  <a:lnTo>
                    <a:pt x="7694773" y="6094181"/>
                  </a:lnTo>
                  <a:lnTo>
                    <a:pt x="7719095" y="6056569"/>
                  </a:lnTo>
                  <a:lnTo>
                    <a:pt x="7742991" y="6018681"/>
                  </a:lnTo>
                  <a:lnTo>
                    <a:pt x="7766458" y="5980520"/>
                  </a:lnTo>
                  <a:lnTo>
                    <a:pt x="7789493" y="5942090"/>
                  </a:lnTo>
                  <a:lnTo>
                    <a:pt x="7812093" y="5903393"/>
                  </a:lnTo>
                  <a:lnTo>
                    <a:pt x="7834254" y="5864432"/>
                  </a:lnTo>
                  <a:lnTo>
                    <a:pt x="7855974" y="5825210"/>
                  </a:lnTo>
                  <a:lnTo>
                    <a:pt x="7877249" y="5785731"/>
                  </a:lnTo>
                  <a:lnTo>
                    <a:pt x="7898076" y="5745997"/>
                  </a:lnTo>
                  <a:lnTo>
                    <a:pt x="7918451" y="5706012"/>
                  </a:lnTo>
                  <a:lnTo>
                    <a:pt x="7938372" y="5665778"/>
                  </a:lnTo>
                  <a:lnTo>
                    <a:pt x="7957836" y="5625299"/>
                  </a:lnTo>
                  <a:lnTo>
                    <a:pt x="7976839" y="5584578"/>
                  </a:lnTo>
                  <a:lnTo>
                    <a:pt x="7995378" y="5543617"/>
                  </a:lnTo>
                  <a:lnTo>
                    <a:pt x="8013450" y="5502420"/>
                  </a:lnTo>
                  <a:lnTo>
                    <a:pt x="8031051" y="5460990"/>
                  </a:lnTo>
                  <a:lnTo>
                    <a:pt x="8048179" y="5419330"/>
                  </a:lnTo>
                  <a:lnTo>
                    <a:pt x="8064830" y="5377443"/>
                  </a:lnTo>
                  <a:lnTo>
                    <a:pt x="8081001" y="5335332"/>
                  </a:lnTo>
                  <a:lnTo>
                    <a:pt x="8096689" y="5292999"/>
                  </a:lnTo>
                  <a:lnTo>
                    <a:pt x="8111891" y="5250449"/>
                  </a:lnTo>
                  <a:lnTo>
                    <a:pt x="8126603" y="5207684"/>
                  </a:lnTo>
                  <a:lnTo>
                    <a:pt x="8140823" y="5164708"/>
                  </a:lnTo>
                  <a:lnTo>
                    <a:pt x="8154546" y="5121522"/>
                  </a:lnTo>
                  <a:lnTo>
                    <a:pt x="8167771" y="5078131"/>
                  </a:lnTo>
                  <a:lnTo>
                    <a:pt x="8180493" y="5034537"/>
                  </a:lnTo>
                  <a:lnTo>
                    <a:pt x="8192710" y="4990744"/>
                  </a:lnTo>
                  <a:lnTo>
                    <a:pt x="8204418" y="4946754"/>
                  </a:lnTo>
                  <a:lnTo>
                    <a:pt x="8215615" y="4902570"/>
                  </a:lnTo>
                  <a:lnTo>
                    <a:pt x="8226296" y="4858196"/>
                  </a:lnTo>
                  <a:lnTo>
                    <a:pt x="8236459" y="4813635"/>
                  </a:lnTo>
                  <a:lnTo>
                    <a:pt x="8246100" y="4768890"/>
                  </a:lnTo>
                  <a:lnTo>
                    <a:pt x="8255217" y="4723963"/>
                  </a:lnTo>
                  <a:lnTo>
                    <a:pt x="8263806" y="4678858"/>
                  </a:lnTo>
                  <a:lnTo>
                    <a:pt x="8271865" y="4633578"/>
                  </a:lnTo>
                  <a:lnTo>
                    <a:pt x="8279389" y="4588125"/>
                  </a:lnTo>
                  <a:lnTo>
                    <a:pt x="8286375" y="4542504"/>
                  </a:lnTo>
                  <a:lnTo>
                    <a:pt x="8292821" y="4496717"/>
                  </a:lnTo>
                  <a:lnTo>
                    <a:pt x="8298723" y="4450766"/>
                  </a:lnTo>
                  <a:lnTo>
                    <a:pt x="8304078" y="4404656"/>
                  </a:lnTo>
                  <a:lnTo>
                    <a:pt x="8308884" y="4358389"/>
                  </a:lnTo>
                  <a:lnTo>
                    <a:pt x="8313135" y="4311969"/>
                  </a:lnTo>
                  <a:lnTo>
                    <a:pt x="8316830" y="4265397"/>
                  </a:lnTo>
                  <a:lnTo>
                    <a:pt x="8319966" y="4218678"/>
                  </a:lnTo>
                  <a:lnTo>
                    <a:pt x="8322538" y="4171814"/>
                  </a:lnTo>
                  <a:lnTo>
                    <a:pt x="8324545" y="4124809"/>
                  </a:lnTo>
                  <a:lnTo>
                    <a:pt x="8325982" y="4077665"/>
                  </a:lnTo>
                  <a:lnTo>
                    <a:pt x="8326847" y="4030385"/>
                  </a:lnTo>
                  <a:lnTo>
                    <a:pt x="8327135" y="3982974"/>
                  </a:lnTo>
                  <a:lnTo>
                    <a:pt x="8326847" y="3935562"/>
                  </a:lnTo>
                  <a:lnTo>
                    <a:pt x="8325982" y="3888282"/>
                  </a:lnTo>
                  <a:lnTo>
                    <a:pt x="8324545" y="3841138"/>
                  </a:lnTo>
                  <a:lnTo>
                    <a:pt x="8322538" y="3794133"/>
                  </a:lnTo>
                  <a:lnTo>
                    <a:pt x="8319966" y="3747269"/>
                  </a:lnTo>
                  <a:lnTo>
                    <a:pt x="8316830" y="3700550"/>
                  </a:lnTo>
                  <a:lnTo>
                    <a:pt x="8313135" y="3653978"/>
                  </a:lnTo>
                  <a:lnTo>
                    <a:pt x="8308884" y="3607558"/>
                  </a:lnTo>
                  <a:lnTo>
                    <a:pt x="8304078" y="3561291"/>
                  </a:lnTo>
                  <a:lnTo>
                    <a:pt x="8298723" y="3515181"/>
                  </a:lnTo>
                  <a:lnTo>
                    <a:pt x="8292821" y="3469230"/>
                  </a:lnTo>
                  <a:lnTo>
                    <a:pt x="8286375" y="3423443"/>
                  </a:lnTo>
                  <a:lnTo>
                    <a:pt x="8279389" y="3377822"/>
                  </a:lnTo>
                  <a:lnTo>
                    <a:pt x="8271865" y="3332369"/>
                  </a:lnTo>
                  <a:lnTo>
                    <a:pt x="8263806" y="3287089"/>
                  </a:lnTo>
                  <a:lnTo>
                    <a:pt x="8255217" y="3241984"/>
                  </a:lnTo>
                  <a:lnTo>
                    <a:pt x="8246100" y="3197057"/>
                  </a:lnTo>
                  <a:lnTo>
                    <a:pt x="8236459" y="3152312"/>
                  </a:lnTo>
                  <a:lnTo>
                    <a:pt x="8226296" y="3107751"/>
                  </a:lnTo>
                  <a:lnTo>
                    <a:pt x="8215615" y="3063377"/>
                  </a:lnTo>
                  <a:lnTo>
                    <a:pt x="8204418" y="3019193"/>
                  </a:lnTo>
                  <a:lnTo>
                    <a:pt x="8192710" y="2975203"/>
                  </a:lnTo>
                  <a:lnTo>
                    <a:pt x="8180493" y="2931410"/>
                  </a:lnTo>
                  <a:lnTo>
                    <a:pt x="8167771" y="2887816"/>
                  </a:lnTo>
                  <a:lnTo>
                    <a:pt x="8154546" y="2844425"/>
                  </a:lnTo>
                  <a:lnTo>
                    <a:pt x="8140823" y="2801239"/>
                  </a:lnTo>
                  <a:lnTo>
                    <a:pt x="8126603" y="2758263"/>
                  </a:lnTo>
                  <a:lnTo>
                    <a:pt x="8111891" y="2715498"/>
                  </a:lnTo>
                  <a:lnTo>
                    <a:pt x="8096689" y="2672948"/>
                  </a:lnTo>
                  <a:lnTo>
                    <a:pt x="8081001" y="2630615"/>
                  </a:lnTo>
                  <a:lnTo>
                    <a:pt x="8064830" y="2588504"/>
                  </a:lnTo>
                  <a:lnTo>
                    <a:pt x="8048179" y="2546617"/>
                  </a:lnTo>
                  <a:lnTo>
                    <a:pt x="8031051" y="2504957"/>
                  </a:lnTo>
                  <a:lnTo>
                    <a:pt x="8013450" y="2463527"/>
                  </a:lnTo>
                  <a:lnTo>
                    <a:pt x="7995378" y="2422330"/>
                  </a:lnTo>
                  <a:lnTo>
                    <a:pt x="7976839" y="2381369"/>
                  </a:lnTo>
                  <a:lnTo>
                    <a:pt x="7957836" y="2340648"/>
                  </a:lnTo>
                  <a:lnTo>
                    <a:pt x="7938372" y="2300169"/>
                  </a:lnTo>
                  <a:lnTo>
                    <a:pt x="7918451" y="2259935"/>
                  </a:lnTo>
                  <a:lnTo>
                    <a:pt x="7898076" y="2219950"/>
                  </a:lnTo>
                  <a:lnTo>
                    <a:pt x="7877249" y="2180216"/>
                  </a:lnTo>
                  <a:lnTo>
                    <a:pt x="7855974" y="2140737"/>
                  </a:lnTo>
                  <a:lnTo>
                    <a:pt x="7834254" y="2101515"/>
                  </a:lnTo>
                  <a:lnTo>
                    <a:pt x="7812093" y="2062554"/>
                  </a:lnTo>
                  <a:lnTo>
                    <a:pt x="7789493" y="2023857"/>
                  </a:lnTo>
                  <a:lnTo>
                    <a:pt x="7766458" y="1985427"/>
                  </a:lnTo>
                  <a:lnTo>
                    <a:pt x="7742991" y="1947266"/>
                  </a:lnTo>
                  <a:lnTo>
                    <a:pt x="7719095" y="1909378"/>
                  </a:lnTo>
                  <a:lnTo>
                    <a:pt x="7694773" y="1871766"/>
                  </a:lnTo>
                  <a:lnTo>
                    <a:pt x="7670029" y="1834433"/>
                  </a:lnTo>
                  <a:lnTo>
                    <a:pt x="7644866" y="1797383"/>
                  </a:lnTo>
                  <a:lnTo>
                    <a:pt x="7619287" y="1760617"/>
                  </a:lnTo>
                  <a:lnTo>
                    <a:pt x="7593294" y="1724139"/>
                  </a:lnTo>
                  <a:lnTo>
                    <a:pt x="7566892" y="1687952"/>
                  </a:lnTo>
                  <a:lnTo>
                    <a:pt x="7540084" y="1652060"/>
                  </a:lnTo>
                  <a:lnTo>
                    <a:pt x="7512872" y="1616465"/>
                  </a:lnTo>
                  <a:lnTo>
                    <a:pt x="7485260" y="1581171"/>
                  </a:lnTo>
                  <a:lnTo>
                    <a:pt x="7457251" y="1546179"/>
                  </a:lnTo>
                  <a:lnTo>
                    <a:pt x="7428848" y="1511494"/>
                  </a:lnTo>
                  <a:lnTo>
                    <a:pt x="7400055" y="1477119"/>
                  </a:lnTo>
                  <a:lnTo>
                    <a:pt x="7370874" y="1443056"/>
                  </a:lnTo>
                  <a:lnTo>
                    <a:pt x="7341309" y="1409309"/>
                  </a:lnTo>
                  <a:lnTo>
                    <a:pt x="7311363" y="1375881"/>
                  </a:lnTo>
                  <a:lnTo>
                    <a:pt x="7281040" y="1342774"/>
                  </a:lnTo>
                  <a:lnTo>
                    <a:pt x="7250342" y="1309992"/>
                  </a:lnTo>
                  <a:lnTo>
                    <a:pt x="7219272" y="1277538"/>
                  </a:lnTo>
                  <a:lnTo>
                    <a:pt x="7187834" y="1245415"/>
                  </a:lnTo>
                  <a:lnTo>
                    <a:pt x="7156031" y="1213625"/>
                  </a:lnTo>
                  <a:lnTo>
                    <a:pt x="7123867" y="1182173"/>
                  </a:lnTo>
                  <a:lnTo>
                    <a:pt x="7091343" y="1151060"/>
                  </a:lnTo>
                  <a:lnTo>
                    <a:pt x="7058465" y="1120291"/>
                  </a:lnTo>
                  <a:lnTo>
                    <a:pt x="7025234" y="1089868"/>
                  </a:lnTo>
                  <a:lnTo>
                    <a:pt x="6991654" y="1059794"/>
                  </a:lnTo>
                  <a:lnTo>
                    <a:pt x="6957728" y="1030072"/>
                  </a:lnTo>
                  <a:lnTo>
                    <a:pt x="6923459" y="1000706"/>
                  </a:lnTo>
                  <a:lnTo>
                    <a:pt x="6888851" y="971698"/>
                  </a:lnTo>
                  <a:lnTo>
                    <a:pt x="6853907" y="943051"/>
                  </a:lnTo>
                  <a:lnTo>
                    <a:pt x="6818629" y="914769"/>
                  </a:lnTo>
                  <a:lnTo>
                    <a:pt x="6783022" y="886854"/>
                  </a:lnTo>
                  <a:lnTo>
                    <a:pt x="6747088" y="859310"/>
                  </a:lnTo>
                  <a:lnTo>
                    <a:pt x="6710830" y="832140"/>
                  </a:lnTo>
                  <a:lnTo>
                    <a:pt x="6674252" y="805346"/>
                  </a:lnTo>
                  <a:lnTo>
                    <a:pt x="6637357" y="778932"/>
                  </a:lnTo>
                  <a:lnTo>
                    <a:pt x="6600148" y="752901"/>
                  </a:lnTo>
                  <a:lnTo>
                    <a:pt x="6562628" y="727255"/>
                  </a:lnTo>
                  <a:lnTo>
                    <a:pt x="6524801" y="701999"/>
                  </a:lnTo>
                  <a:lnTo>
                    <a:pt x="6486669" y="677134"/>
                  </a:lnTo>
                  <a:lnTo>
                    <a:pt x="6448236" y="652665"/>
                  </a:lnTo>
                  <a:lnTo>
                    <a:pt x="6409505" y="628593"/>
                  </a:lnTo>
                  <a:lnTo>
                    <a:pt x="6370480" y="604922"/>
                  </a:lnTo>
                  <a:lnTo>
                    <a:pt x="6331162" y="581656"/>
                  </a:lnTo>
                  <a:lnTo>
                    <a:pt x="6291557" y="558797"/>
                  </a:lnTo>
                  <a:lnTo>
                    <a:pt x="6251666" y="536348"/>
                  </a:lnTo>
                  <a:lnTo>
                    <a:pt x="6211493" y="514313"/>
                  </a:lnTo>
                  <a:lnTo>
                    <a:pt x="6171041" y="492693"/>
                  </a:lnTo>
                  <a:lnTo>
                    <a:pt x="6130313" y="471494"/>
                  </a:lnTo>
                  <a:lnTo>
                    <a:pt x="6089314" y="450716"/>
                  </a:lnTo>
                  <a:lnTo>
                    <a:pt x="6048044" y="430364"/>
                  </a:lnTo>
                  <a:lnTo>
                    <a:pt x="6006509" y="410441"/>
                  </a:lnTo>
                  <a:lnTo>
                    <a:pt x="5964711" y="390950"/>
                  </a:lnTo>
                  <a:lnTo>
                    <a:pt x="5922653" y="371893"/>
                  </a:lnTo>
                  <a:lnTo>
                    <a:pt x="5880339" y="353274"/>
                  </a:lnTo>
                  <a:lnTo>
                    <a:pt x="5837771" y="335095"/>
                  </a:lnTo>
                  <a:lnTo>
                    <a:pt x="5794954" y="317361"/>
                  </a:lnTo>
                  <a:lnTo>
                    <a:pt x="5751889" y="300073"/>
                  </a:lnTo>
                  <a:lnTo>
                    <a:pt x="5708581" y="283236"/>
                  </a:lnTo>
                  <a:lnTo>
                    <a:pt x="5665032" y="266851"/>
                  </a:lnTo>
                  <a:lnTo>
                    <a:pt x="5621246" y="250922"/>
                  </a:lnTo>
                  <a:lnTo>
                    <a:pt x="5577225" y="235453"/>
                  </a:lnTo>
                  <a:lnTo>
                    <a:pt x="5532974" y="220446"/>
                  </a:lnTo>
                  <a:lnTo>
                    <a:pt x="5488495" y="205903"/>
                  </a:lnTo>
                  <a:lnTo>
                    <a:pt x="5443791" y="191830"/>
                  </a:lnTo>
                  <a:lnTo>
                    <a:pt x="5398866" y="178227"/>
                  </a:lnTo>
                  <a:lnTo>
                    <a:pt x="5353723" y="165099"/>
                  </a:lnTo>
                  <a:lnTo>
                    <a:pt x="5308365" y="152448"/>
                  </a:lnTo>
                  <a:lnTo>
                    <a:pt x="5262795" y="140278"/>
                  </a:lnTo>
                  <a:lnTo>
                    <a:pt x="5217016" y="128591"/>
                  </a:lnTo>
                  <a:lnTo>
                    <a:pt x="5171032" y="117391"/>
                  </a:lnTo>
                  <a:lnTo>
                    <a:pt x="5124846" y="106681"/>
                  </a:lnTo>
                  <a:lnTo>
                    <a:pt x="5078460" y="96463"/>
                  </a:lnTo>
                  <a:lnTo>
                    <a:pt x="5031879" y="86741"/>
                  </a:lnTo>
                  <a:lnTo>
                    <a:pt x="4985105" y="77518"/>
                  </a:lnTo>
                  <a:lnTo>
                    <a:pt x="4938142" y="68797"/>
                  </a:lnTo>
                  <a:lnTo>
                    <a:pt x="4890993" y="60580"/>
                  </a:lnTo>
                  <a:lnTo>
                    <a:pt x="4843660" y="52872"/>
                  </a:lnTo>
                  <a:lnTo>
                    <a:pt x="4796147" y="45674"/>
                  </a:lnTo>
                  <a:lnTo>
                    <a:pt x="4748458" y="38991"/>
                  </a:lnTo>
                  <a:lnTo>
                    <a:pt x="4700595" y="32825"/>
                  </a:lnTo>
                  <a:lnTo>
                    <a:pt x="4652562" y="27179"/>
                  </a:lnTo>
                  <a:lnTo>
                    <a:pt x="4604362" y="22056"/>
                  </a:lnTo>
                  <a:lnTo>
                    <a:pt x="4555998" y="17459"/>
                  </a:lnTo>
                  <a:lnTo>
                    <a:pt x="4507473" y="13392"/>
                  </a:lnTo>
                  <a:lnTo>
                    <a:pt x="4458791" y="9857"/>
                  </a:lnTo>
                  <a:lnTo>
                    <a:pt x="4409954" y="6858"/>
                  </a:lnTo>
                  <a:lnTo>
                    <a:pt x="4360967" y="4397"/>
                  </a:lnTo>
                  <a:lnTo>
                    <a:pt x="4311831" y="2478"/>
                  </a:lnTo>
                  <a:lnTo>
                    <a:pt x="4262550" y="1103"/>
                  </a:lnTo>
                  <a:lnTo>
                    <a:pt x="4213128" y="276"/>
                  </a:lnTo>
                  <a:lnTo>
                    <a:pt x="4163568" y="0"/>
                  </a:lnTo>
                  <a:close/>
                </a:path>
              </a:pathLst>
            </a:custGeom>
            <a:solidFill>
              <a:srgbClr val="FFFFFF">
                <a:alpha val="9215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613606" y="2240665"/>
            <a:ext cx="3384344" cy="1507357"/>
          </a:xfrm>
          <a:prstGeom prst="rect">
            <a:avLst/>
          </a:prstGeom>
        </p:spPr>
        <p:txBody>
          <a:bodyPr vert="horz" wrap="square" lIns="0" tIns="6879" rIns="0" bIns="0" rtlCol="0" anchor="t">
            <a:spAutoFit/>
          </a:bodyPr>
          <a:lstStyle/>
          <a:p>
            <a:pPr marL="6536" marR="2752" algn="ctr">
              <a:spcBef>
                <a:spcPts val="54"/>
              </a:spcBef>
            </a:pPr>
            <a:r>
              <a:rPr sz="3250" spc="233" dirty="0">
                <a:latin typeface="Roboto Lt"/>
                <a:cs typeface="Roboto Lt"/>
              </a:rPr>
              <a:t>R</a:t>
            </a:r>
            <a:r>
              <a:rPr sz="3250" spc="349" dirty="0">
                <a:latin typeface="Roboto Lt"/>
                <a:cs typeface="Roboto Lt"/>
              </a:rPr>
              <a:t>E</a:t>
            </a:r>
            <a:r>
              <a:rPr sz="3250" spc="336" dirty="0">
                <a:latin typeface="Roboto Lt"/>
                <a:cs typeface="Roboto Lt"/>
              </a:rPr>
              <a:t>K</a:t>
            </a:r>
            <a:r>
              <a:rPr sz="3250" spc="317" dirty="0">
                <a:latin typeface="Roboto Lt"/>
                <a:cs typeface="Roboto Lt"/>
              </a:rPr>
              <a:t>A</a:t>
            </a:r>
            <a:r>
              <a:rPr sz="3250" spc="279" dirty="0">
                <a:latin typeface="Roboto Lt"/>
                <a:cs typeface="Roboto Lt"/>
              </a:rPr>
              <a:t>P</a:t>
            </a:r>
            <a:r>
              <a:rPr sz="3250" spc="293" dirty="0">
                <a:latin typeface="Roboto Lt"/>
                <a:cs typeface="Roboto Lt"/>
              </a:rPr>
              <a:t>I</a:t>
            </a:r>
            <a:r>
              <a:rPr sz="3250" spc="282" dirty="0">
                <a:latin typeface="Roboto Lt"/>
                <a:cs typeface="Roboto Lt"/>
              </a:rPr>
              <a:t>T</a:t>
            </a:r>
            <a:r>
              <a:rPr sz="3250" spc="238" dirty="0">
                <a:latin typeface="Roboto Lt"/>
                <a:cs typeface="Roboto Lt"/>
              </a:rPr>
              <a:t>U</a:t>
            </a:r>
            <a:r>
              <a:rPr sz="3250" spc="214" dirty="0">
                <a:latin typeface="Roboto Lt"/>
                <a:cs typeface="Roboto Lt"/>
              </a:rPr>
              <a:t>L</a:t>
            </a:r>
            <a:r>
              <a:rPr sz="3250" spc="317" dirty="0">
                <a:latin typeface="Roboto Lt"/>
                <a:cs typeface="Roboto Lt"/>
              </a:rPr>
              <a:t>A</a:t>
            </a:r>
            <a:r>
              <a:rPr sz="3250" spc="244" dirty="0">
                <a:latin typeface="Roboto Lt"/>
                <a:cs typeface="Roboto Lt"/>
              </a:rPr>
              <a:t>S</a:t>
            </a:r>
            <a:r>
              <a:rPr sz="3250" spc="-14" dirty="0">
                <a:latin typeface="Roboto Lt"/>
                <a:cs typeface="Roboto Lt"/>
              </a:rPr>
              <a:t>I  </a:t>
            </a:r>
            <a:r>
              <a:rPr sz="3250" spc="235" dirty="0">
                <a:latin typeface="Roboto Lt"/>
                <a:cs typeface="Roboto Lt"/>
              </a:rPr>
              <a:t>PKP2B</a:t>
            </a:r>
            <a:endParaRPr sz="3250" dirty="0">
              <a:latin typeface="Roboto Lt"/>
              <a:cs typeface="Roboto Lt"/>
            </a:endParaRPr>
          </a:p>
          <a:p>
            <a:pPr marL="2752" algn="ctr">
              <a:spcBef>
                <a:spcPts val="3"/>
              </a:spcBef>
            </a:pPr>
            <a:r>
              <a:rPr sz="3250" spc="241" dirty="0">
                <a:latin typeface="Roboto Lt"/>
                <a:cs typeface="Roboto Lt"/>
              </a:rPr>
              <a:t>PROVINSI</a:t>
            </a:r>
            <a:endParaRPr sz="3250" dirty="0">
              <a:latin typeface="Roboto Lt"/>
              <a:cs typeface="Roboto L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741559" y="3727074"/>
            <a:ext cx="3173841" cy="1007220"/>
          </a:xfrm>
          <a:prstGeom prst="rect">
            <a:avLst/>
          </a:prstGeom>
        </p:spPr>
        <p:txBody>
          <a:bodyPr vert="horz" wrap="square" lIns="0" tIns="6879" rIns="0" bIns="0" rtlCol="0">
            <a:spAutoFit/>
          </a:bodyPr>
          <a:lstStyle/>
          <a:p>
            <a:pPr marL="460933" marR="2752" indent="-454053">
              <a:spcBef>
                <a:spcPts val="54"/>
              </a:spcBef>
            </a:pPr>
            <a:r>
              <a:rPr sz="3250" spc="339" dirty="0">
                <a:latin typeface="Roboto Lt"/>
                <a:cs typeface="Roboto Lt"/>
              </a:rPr>
              <a:t>K</a:t>
            </a:r>
            <a:r>
              <a:rPr sz="3250" spc="322" dirty="0">
                <a:latin typeface="Roboto Lt"/>
                <a:cs typeface="Roboto Lt"/>
              </a:rPr>
              <a:t>A</a:t>
            </a:r>
            <a:r>
              <a:rPr sz="3250" spc="211" dirty="0">
                <a:latin typeface="Roboto Lt"/>
                <a:cs typeface="Roboto Lt"/>
              </a:rPr>
              <a:t>L</a:t>
            </a:r>
            <a:r>
              <a:rPr sz="3250" spc="293" dirty="0">
                <a:latin typeface="Roboto Lt"/>
                <a:cs typeface="Roboto Lt"/>
              </a:rPr>
              <a:t>I</a:t>
            </a:r>
            <a:r>
              <a:rPr sz="3250" spc="274" dirty="0">
                <a:latin typeface="Roboto Lt"/>
                <a:cs typeface="Roboto Lt"/>
              </a:rPr>
              <a:t>M</a:t>
            </a:r>
            <a:r>
              <a:rPr sz="3250" spc="317" dirty="0">
                <a:latin typeface="Roboto Lt"/>
                <a:cs typeface="Roboto Lt"/>
              </a:rPr>
              <a:t>A</a:t>
            </a:r>
            <a:r>
              <a:rPr sz="3250" spc="293" dirty="0">
                <a:latin typeface="Roboto Lt"/>
                <a:cs typeface="Roboto Lt"/>
              </a:rPr>
              <a:t>N</a:t>
            </a:r>
            <a:r>
              <a:rPr sz="3250" spc="282" dirty="0">
                <a:latin typeface="Roboto Lt"/>
                <a:cs typeface="Roboto Lt"/>
              </a:rPr>
              <a:t>T</a:t>
            </a:r>
            <a:r>
              <a:rPr sz="3250" spc="317" dirty="0">
                <a:latin typeface="Roboto Lt"/>
                <a:cs typeface="Roboto Lt"/>
              </a:rPr>
              <a:t>A</a:t>
            </a:r>
            <a:r>
              <a:rPr sz="3250" spc="8" dirty="0">
                <a:latin typeface="Roboto Lt"/>
                <a:cs typeface="Roboto Lt"/>
              </a:rPr>
              <a:t>N  </a:t>
            </a:r>
            <a:r>
              <a:rPr sz="3250" spc="249" dirty="0">
                <a:latin typeface="Roboto Lt"/>
                <a:cs typeface="Roboto Lt"/>
              </a:rPr>
              <a:t>SELATAN</a:t>
            </a:r>
            <a:endParaRPr sz="3250" dirty="0">
              <a:latin typeface="Roboto Lt"/>
              <a:cs typeface="Roboto L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457478" y="5845624"/>
            <a:ext cx="136208" cy="273622"/>
          </a:xfrm>
          <a:prstGeom prst="rect">
            <a:avLst/>
          </a:prstGeom>
        </p:spPr>
        <p:txBody>
          <a:bodyPr vert="horz" wrap="square" lIns="0" tIns="6879" rIns="0" bIns="0" rtlCol="0">
            <a:spAutoFit/>
          </a:bodyPr>
          <a:lstStyle/>
          <a:p>
            <a:pPr marL="6880">
              <a:spcBef>
                <a:spcPts val="54"/>
              </a:spcBef>
            </a:pPr>
            <a:r>
              <a:rPr sz="1733" dirty="0">
                <a:solidFill>
                  <a:srgbClr val="585858"/>
                </a:solidFill>
                <a:latin typeface="Roboto Lt"/>
                <a:cs typeface="Roboto Lt"/>
              </a:rPr>
              <a:t>7</a:t>
            </a:r>
            <a:endParaRPr sz="1733">
              <a:latin typeface="Roboto Lt"/>
              <a:cs typeface="Roboto L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22638</TotalTime>
  <Words>1252</Words>
  <Application>Microsoft Office PowerPoint</Application>
  <PresentationFormat>A4 Paper (210x297 mm)</PresentationFormat>
  <Paragraphs>326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Aharoni</vt:lpstr>
      <vt:lpstr>Arial</vt:lpstr>
      <vt:lpstr>Arial MT</vt:lpstr>
      <vt:lpstr>Bahnschrift SemiCondensed</vt:lpstr>
      <vt:lpstr>Calibri</vt:lpstr>
      <vt:lpstr>Calibri Light</vt:lpstr>
      <vt:lpstr>Roboto Lt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DASAR HUKUM (1)</vt:lpstr>
      <vt:lpstr>PowerPoint Presentation</vt:lpstr>
      <vt:lpstr>REKAPITULASI  PKP2B PROVINSI</vt:lpstr>
      <vt:lpstr>REKAPITULASI PKP2B DI PROVINSI KALIMANTAN SELATAN</vt:lpstr>
      <vt:lpstr>SUMBER DAYA  DAN CADANGAN</vt:lpstr>
      <vt:lpstr>SUMBERDAYA DAN CADANGAN</vt:lpstr>
      <vt:lpstr>PowerPoint Presentation</vt:lpstr>
      <vt:lpstr>PowerPoint Presentation</vt:lpstr>
      <vt:lpstr>PowerPoint Presentation</vt:lpstr>
      <vt:lpstr>HILIRISASI INDUSTRI BATUBARA</vt:lpstr>
      <vt:lpstr>Insentif Hilirisasi Industri Pengolahan Batubara</vt:lpstr>
      <vt:lpstr>PowerPoint Presentation</vt:lpstr>
      <vt:lpstr>PowerPoint Presentation</vt:lpstr>
      <vt:lpstr>PowerPoint Presentation</vt:lpstr>
      <vt:lpstr>PUPUK DARI BATU BARA MENGANDUNG 26 UNSUR</vt:lpstr>
      <vt:lpstr>PowerPoint Presentation</vt:lpstr>
      <vt:lpstr>PowerPoint Presentation</vt:lpstr>
    </vt:vector>
  </TitlesOfParts>
  <Company>Guild Desing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ThemeGallery PowerTemplate</dc:title>
  <dc:creator>www.themegallery.com</dc:creator>
  <cp:lastModifiedBy>Asus</cp:lastModifiedBy>
  <cp:revision>1171</cp:revision>
  <cp:lastPrinted>2019-03-01T08:21:26Z</cp:lastPrinted>
  <dcterms:created xsi:type="dcterms:W3CDTF">2007-12-26T02:32:25Z</dcterms:created>
  <dcterms:modified xsi:type="dcterms:W3CDTF">2021-08-31T08:03:28Z</dcterms:modified>
</cp:coreProperties>
</file>