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4" r:id="rId1"/>
  </p:sldMasterIdLst>
  <p:notesMasterIdLst>
    <p:notesMasterId r:id="rId22"/>
  </p:notesMasterIdLst>
  <p:sldIdLst>
    <p:sldId id="256" r:id="rId2"/>
    <p:sldId id="282" r:id="rId3"/>
    <p:sldId id="272" r:id="rId4"/>
    <p:sldId id="273" r:id="rId5"/>
    <p:sldId id="299" r:id="rId6"/>
    <p:sldId id="314" r:id="rId7"/>
    <p:sldId id="316" r:id="rId8"/>
    <p:sldId id="317" r:id="rId9"/>
    <p:sldId id="328" r:id="rId10"/>
    <p:sldId id="276" r:id="rId11"/>
    <p:sldId id="300" r:id="rId12"/>
    <p:sldId id="306" r:id="rId13"/>
    <p:sldId id="302" r:id="rId14"/>
    <p:sldId id="305" r:id="rId15"/>
    <p:sldId id="312" r:id="rId16"/>
    <p:sldId id="303" r:id="rId17"/>
    <p:sldId id="294" r:id="rId18"/>
    <p:sldId id="295" r:id="rId19"/>
    <p:sldId id="296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41"/>
    <a:srgbClr val="2E6CA4"/>
    <a:srgbClr val="4DB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67" autoAdjust="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A41EA-4C29-49D0-910A-A6966E234FA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F469F-5B68-4B02-9E8F-CE195775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469F-5B68-4B02-9E8F-CE195775C5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33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8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02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1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90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4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4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0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9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8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8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9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5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8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93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2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7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F8A7C9-D158-4C3F-A13F-8DBBC023F864}"/>
              </a:ext>
            </a:extLst>
          </p:cNvPr>
          <p:cNvSpPr/>
          <p:nvPr/>
        </p:nvSpPr>
        <p:spPr>
          <a:xfrm>
            <a:off x="0" y="1986484"/>
            <a:ext cx="12192000" cy="4524375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3565C-5494-471D-B861-28A6385C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62" y="2664926"/>
            <a:ext cx="11639676" cy="127476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4DB4C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MENINGKATKAN DAYA SAING</a:t>
            </a:r>
            <a:br>
              <a:rPr lang="en-US" sz="3600" dirty="0">
                <a:solidFill>
                  <a:srgbClr val="4DB4C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rgbClr val="4DB4C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PRODUK DAERAH</a:t>
            </a:r>
            <a:br>
              <a:rPr lang="en-US" sz="3600" dirty="0">
                <a:solidFill>
                  <a:srgbClr val="4DB4C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600" dirty="0">
              <a:solidFill>
                <a:srgbClr val="4DB4C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FF0F98-8124-438F-B236-12068ED94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118" y="-520268"/>
            <a:ext cx="5372163" cy="32340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C4A57C-9928-432F-B58E-EE4E5792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28" y="254360"/>
            <a:ext cx="955519" cy="1333282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1599C974-C697-4956-AAE5-6AA2D4A07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21" t="13419" b="59039"/>
          <a:stretch/>
        </p:blipFill>
        <p:spPr>
          <a:xfrm>
            <a:off x="3465067" y="394766"/>
            <a:ext cx="1143581" cy="6825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FBCBA7-DFA4-4E49-A15F-7186DB637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860" y="356666"/>
            <a:ext cx="682518" cy="6825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905BF3-5DA3-4346-A928-87822E6F2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1516" y="230133"/>
            <a:ext cx="841520" cy="84152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E62C94E-416F-4770-875B-916E80E8794F}"/>
              </a:ext>
            </a:extLst>
          </p:cNvPr>
          <p:cNvSpPr txBox="1">
            <a:spLocks/>
          </p:cNvSpPr>
          <p:nvPr/>
        </p:nvSpPr>
        <p:spPr>
          <a:xfrm>
            <a:off x="276162" y="3879235"/>
            <a:ext cx="6663588" cy="15595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2"/>
                </a:solidFill>
                <a:latin typeface="+mn-lt"/>
                <a:cs typeface="Aharoni" panose="02010803020104030203" pitchFamily="2" charset="-79"/>
              </a:rPr>
              <a:t>Perindustrian </a:t>
            </a:r>
            <a:r>
              <a:rPr lang="en-US" sz="2400" dirty="0" err="1">
                <a:solidFill>
                  <a:schemeClr val="bg2"/>
                </a:solidFill>
                <a:latin typeface="+mn-lt"/>
                <a:cs typeface="Aharoni" panose="02010803020104030203" pitchFamily="2" charset="-79"/>
              </a:rPr>
              <a:t>Provinsi</a:t>
            </a:r>
            <a:r>
              <a:rPr lang="en-US" sz="2400" dirty="0">
                <a:solidFill>
                  <a:schemeClr val="bg2"/>
                </a:solidFill>
                <a:latin typeface="+mn-lt"/>
                <a:cs typeface="Aharoni" panose="02010803020104030203" pitchFamily="2" charset="-79"/>
              </a:rPr>
              <a:t> Kalimantan Selatan</a:t>
            </a:r>
          </a:p>
          <a:p>
            <a:pPr algn="l"/>
            <a:endParaRPr lang="en-US" sz="2400" dirty="0">
              <a:solidFill>
                <a:schemeClr val="bg2"/>
              </a:solidFill>
              <a:latin typeface="+mn-lt"/>
              <a:cs typeface="Aharoni" panose="02010803020104030203" pitchFamily="2" charset="-79"/>
            </a:endParaRPr>
          </a:p>
          <a:p>
            <a:pPr algn="l"/>
            <a:endParaRPr lang="en-US" sz="2400" dirty="0">
              <a:solidFill>
                <a:schemeClr val="bg2"/>
              </a:solidFill>
              <a:latin typeface="+mn-lt"/>
              <a:cs typeface="Aharoni" panose="02010803020104030203" pitchFamily="2" charset="-79"/>
            </a:endParaRPr>
          </a:p>
          <a:p>
            <a:pPr algn="l"/>
            <a:endParaRPr lang="en-US" sz="2400" dirty="0">
              <a:solidFill>
                <a:schemeClr val="bg2"/>
              </a:solidFill>
              <a:latin typeface="+mn-lt"/>
              <a:cs typeface="Aharoni" panose="02010803020104030203" pitchFamily="2" charset="-79"/>
            </a:endParaRPr>
          </a:p>
          <a:p>
            <a:pPr algn="l"/>
            <a:endParaRPr lang="en-US" sz="2400" dirty="0">
              <a:solidFill>
                <a:schemeClr val="bg2"/>
              </a:solidFill>
              <a:latin typeface="+mn-lt"/>
              <a:cs typeface="Aharoni" panose="02010803020104030203" pitchFamily="2" charset="-79"/>
            </a:endParaRPr>
          </a:p>
          <a:p>
            <a:pPr algn="l"/>
            <a:r>
              <a:rPr lang="en-US" sz="2400" dirty="0" err="1">
                <a:solidFill>
                  <a:schemeClr val="bg2"/>
                </a:solidFill>
                <a:latin typeface="+mn-lt"/>
                <a:cs typeface="Aharoni" panose="02010803020104030203" pitchFamily="2" charset="-79"/>
              </a:rPr>
              <a:t>Banjarbaru</a:t>
            </a:r>
            <a:r>
              <a:rPr lang="en-US" sz="2400" dirty="0">
                <a:solidFill>
                  <a:schemeClr val="bg2"/>
                </a:solidFill>
                <a:latin typeface="+mn-lt"/>
                <a:cs typeface="Aharoni" panose="02010803020104030203" pitchFamily="2" charset="-79"/>
              </a:rPr>
              <a:t>, 10 </a:t>
            </a:r>
            <a:r>
              <a:rPr lang="en-US" sz="2400" dirty="0" err="1">
                <a:solidFill>
                  <a:schemeClr val="bg2"/>
                </a:solidFill>
                <a:latin typeface="+mn-lt"/>
                <a:cs typeface="Aharoni" panose="02010803020104030203" pitchFamily="2" charset="-79"/>
              </a:rPr>
              <a:t>Juni</a:t>
            </a:r>
            <a:r>
              <a:rPr lang="en-US" sz="2400" dirty="0">
                <a:solidFill>
                  <a:schemeClr val="bg2"/>
                </a:solidFill>
                <a:latin typeface="+mn-lt"/>
                <a:cs typeface="Aharoni" panose="02010803020104030203" pitchFamily="2" charset="-79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54476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DAFC64EB-96AC-4C92-8586-FEEB25611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81" y="470559"/>
            <a:ext cx="9761619" cy="54954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7BABC9-3440-4AE8-8D58-E494D7FF1716}"/>
              </a:ext>
            </a:extLst>
          </p:cNvPr>
          <p:cNvSpPr/>
          <p:nvPr/>
        </p:nvSpPr>
        <p:spPr>
          <a:xfrm>
            <a:off x="0" y="6595058"/>
            <a:ext cx="12192000" cy="262942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0E89E-0B9B-4DD6-B2CC-2119623BC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489" y="5274950"/>
            <a:ext cx="2323832" cy="1398947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04942EAC-2792-4966-A6AB-FA844CFA10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2C4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843291" y="5947561"/>
            <a:ext cx="528114" cy="499728"/>
          </a:xfrm>
          <a:prstGeom prst="rect">
            <a:avLst/>
          </a:prstGeom>
        </p:spPr>
      </p:pic>
      <p:sp>
        <p:nvSpPr>
          <p:cNvPr id="6" name="Rectangle 5">
            <a:hlinkClick r:id="" action="ppaction://noaction"/>
            <a:extLst>
              <a:ext uri="{FF2B5EF4-FFF2-40B4-BE49-F238E27FC236}">
                <a16:creationId xmlns:a16="http://schemas.microsoft.com/office/drawing/2014/main" id="{BEBFB7C8-476F-475D-A37D-A0F1BD416B2C}"/>
              </a:ext>
            </a:extLst>
          </p:cNvPr>
          <p:cNvSpPr/>
          <p:nvPr/>
        </p:nvSpPr>
        <p:spPr>
          <a:xfrm>
            <a:off x="3403600" y="5852160"/>
            <a:ext cx="2323832" cy="595129"/>
          </a:xfrm>
          <a:prstGeom prst="rect">
            <a:avLst/>
          </a:prstGeom>
          <a:solidFill>
            <a:srgbClr val="002C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</a:t>
            </a:r>
            <a:r>
              <a:rPr lang="en-US" dirty="0" err="1">
                <a:solidFill>
                  <a:schemeClr val="bg1"/>
                </a:solidFill>
              </a:rPr>
              <a:t>Klinik</a:t>
            </a:r>
            <a:r>
              <a:rPr lang="en-US" dirty="0">
                <a:solidFill>
                  <a:schemeClr val="bg1"/>
                </a:solidFill>
              </a:rPr>
              <a:t> IKM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3C1EE526-ACEB-4C1C-9D30-4766E4EC8A7E}"/>
              </a:ext>
            </a:extLst>
          </p:cNvPr>
          <p:cNvSpPr/>
          <p:nvPr/>
        </p:nvSpPr>
        <p:spPr>
          <a:xfrm>
            <a:off x="6299200" y="5852159"/>
            <a:ext cx="2323832" cy="595129"/>
          </a:xfrm>
          <a:prstGeom prst="rect">
            <a:avLst/>
          </a:prstGeom>
          <a:solidFill>
            <a:srgbClr val="002C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</a:t>
            </a:r>
            <a:r>
              <a:rPr lang="en-US" dirty="0" err="1"/>
              <a:t>Klinik</a:t>
            </a:r>
            <a:r>
              <a:rPr lang="en-US" dirty="0"/>
              <a:t> IKM </a:t>
            </a:r>
            <a:r>
              <a:rPr lang="en-US" dirty="0" err="1"/>
              <a:t>Melalui</a:t>
            </a:r>
            <a:r>
              <a:rPr lang="en-US" dirty="0"/>
              <a:t> Offline</a:t>
            </a:r>
          </a:p>
        </p:txBody>
      </p:sp>
    </p:spTree>
    <p:extLst>
      <p:ext uri="{BB962C8B-B14F-4D97-AF65-F5344CB8AC3E}">
        <p14:creationId xmlns:p14="http://schemas.microsoft.com/office/powerpoint/2010/main" val="205740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5642-55CB-4D88-84CA-D8E5D82C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/>
              <a:t>TIP SUKSES AYAM GORENG KRISPI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EE04-2DC3-4156-A807-AF5DE45D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57350"/>
            <a:ext cx="9720073" cy="4023360"/>
          </a:xfrm>
        </p:spPr>
        <p:txBody>
          <a:bodyPr>
            <a:normAutofit fontScale="92500" lnSpcReduction="10000"/>
          </a:bodyPr>
          <a:lstStyle/>
          <a:p>
            <a:endParaRPr lang="en-US" sz="4000" b="1" dirty="0"/>
          </a:p>
          <a:p>
            <a:r>
              <a:rPr lang="en-US" sz="4000" b="1" dirty="0"/>
              <a:t>1. PRODUK UNIK</a:t>
            </a:r>
          </a:p>
          <a:p>
            <a:r>
              <a:rPr lang="en-US" sz="4000" b="1" dirty="0"/>
              <a:t>2. ENAK</a:t>
            </a:r>
          </a:p>
          <a:p>
            <a:r>
              <a:rPr lang="en-US" sz="4000" b="1" dirty="0"/>
              <a:t>3. MURAH</a:t>
            </a:r>
          </a:p>
          <a:p>
            <a:r>
              <a:rPr lang="en-US" sz="4000" b="1" dirty="0"/>
              <a:t>4. CEPAT SAJI</a:t>
            </a:r>
          </a:p>
          <a:p>
            <a:r>
              <a:rPr lang="en-US" sz="4000" b="1" dirty="0"/>
              <a:t>5. ONLINE</a:t>
            </a:r>
          </a:p>
        </p:txBody>
      </p:sp>
    </p:spTree>
    <p:extLst>
      <p:ext uri="{BB962C8B-B14F-4D97-AF65-F5344CB8AC3E}">
        <p14:creationId xmlns:p14="http://schemas.microsoft.com/office/powerpoint/2010/main" val="35217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3895-AFD6-4090-956D-C36FDFEE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3425"/>
          </a:xfrm>
        </p:spPr>
        <p:txBody>
          <a:bodyPr/>
          <a:lstStyle/>
          <a:p>
            <a:pPr algn="ctr"/>
            <a:r>
              <a:rPr lang="en-US" dirty="0"/>
              <a:t>STRATEGI HAUS (GUFRON SYARIF)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B1F4E-23F1-408E-B4F3-B3AC21676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00200"/>
            <a:ext cx="9723967" cy="508634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1.  SURVEY PASAR &amp; DAYA BELI MASYARAKAT</a:t>
            </a:r>
          </a:p>
          <a:p>
            <a:pPr marL="0" indent="0">
              <a:buNone/>
            </a:pPr>
            <a:r>
              <a:rPr lang="en-US" sz="2000" dirty="0"/>
              <a:t>2.  BISNIS MINUMAN LEBIH MENJANJIKAN DARI PADA MAKANAN DG SEGMEN  </a:t>
            </a:r>
          </a:p>
          <a:p>
            <a:pPr marL="0" indent="0">
              <a:buNone/>
            </a:pPr>
            <a:r>
              <a:rPr lang="en-US" sz="2000" dirty="0"/>
              <a:t>     PASAR MIDDLE LOW, MINUMNYA BISA SAMA MESKI MAKANANNYA BERBEDA</a:t>
            </a:r>
          </a:p>
          <a:p>
            <a:pPr marL="0" indent="0">
              <a:buNone/>
            </a:pPr>
            <a:r>
              <a:rPr lang="en-US" sz="2000" dirty="0"/>
              <a:t>3.  VARIAN RASA YG UNIK &amp; KEKINIAN BERBAHAN DASAR THE &amp; KOPI</a:t>
            </a:r>
          </a:p>
          <a:p>
            <a:pPr marL="0" indent="0">
              <a:buNone/>
            </a:pPr>
            <a:r>
              <a:rPr lang="en-US" sz="2000" dirty="0"/>
              <a:t>4.  KARENA WABAH COVID19 MINUMAN DITAMBAHKAN VIT C</a:t>
            </a:r>
          </a:p>
          <a:p>
            <a:pPr marL="0" indent="0">
              <a:buNone/>
            </a:pPr>
            <a:r>
              <a:rPr lang="en-US" sz="2000" dirty="0"/>
              <a:t>5.  SEMUA PRODUK DIPELAJARI DI INTERNET</a:t>
            </a:r>
          </a:p>
          <a:p>
            <a:pPr marL="0" indent="0">
              <a:buNone/>
            </a:pPr>
            <a:r>
              <a:rPr lang="en-US" sz="2000" dirty="0"/>
              <a:t>6.  OMSET MENINGKAT - BUKA TOKO BARU</a:t>
            </a:r>
          </a:p>
          <a:p>
            <a:pPr marL="0" indent="0">
              <a:buNone/>
            </a:pPr>
            <a:r>
              <a:rPr lang="en-US" sz="2000" dirty="0"/>
              <a:t>7.  PENGEMBANGAN USAHA DG SISTEM INVESTASI (INVESTOR PASIF)</a:t>
            </a:r>
          </a:p>
          <a:p>
            <a:pPr marL="0" indent="0">
              <a:buNone/>
            </a:pPr>
            <a:r>
              <a:rPr lang="en-US" dirty="0"/>
              <a:t>8.   OWNER HRS TERLIBAT DI LAPANGAN AGAR TAHU PERMASALAHAN &amp; KEMAUAN  KONSUMEN</a:t>
            </a:r>
          </a:p>
          <a:p>
            <a:pPr marL="0" indent="0">
              <a:buNone/>
            </a:pPr>
            <a:r>
              <a:rPr lang="en-US" dirty="0"/>
              <a:t>9.   AREA MANAJER MEMBAWAHI 14 SD 16 TOKO</a:t>
            </a:r>
          </a:p>
          <a:p>
            <a:pPr marL="0" indent="0">
              <a:buNone/>
            </a:pPr>
            <a:r>
              <a:rPr lang="en-US" dirty="0"/>
              <a:t>10. TANGGAPI KOMEN KONSUMEN DI SOSMED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1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4A08-8B0A-48D5-9CF8-7B15D1B6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TIP SUKSES KOPI KENANGAN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0920-3795-4412-B58A-B3B47E094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825624"/>
            <a:ext cx="11449050" cy="4822825"/>
          </a:xfrm>
        </p:spPr>
        <p:txBody>
          <a:bodyPr>
            <a:normAutofit/>
          </a:bodyPr>
          <a:lstStyle/>
          <a:p>
            <a:r>
              <a:rPr lang="en-US" sz="2400" dirty="0"/>
              <a:t>1. </a:t>
            </a:r>
            <a:r>
              <a:rPr lang="en-US" sz="2400" b="1" dirty="0"/>
              <a:t>VISI : ONE DAY EXPORT INDONESIA COMMODITY AS A BRAND</a:t>
            </a:r>
          </a:p>
          <a:p>
            <a:r>
              <a:rPr lang="en-US" sz="2400" b="1" dirty="0"/>
              <a:t>2. IDE BISNIS DARI PELUANG PASAR &amp; ADAFTIF PERMINTAAN PASAR</a:t>
            </a:r>
          </a:p>
          <a:p>
            <a:r>
              <a:rPr lang="en-US" sz="2400" b="1" dirty="0"/>
              <a:t>3. NAMA BRAND YG UNIK &amp; MUDAH DIINGAT</a:t>
            </a:r>
          </a:p>
          <a:p>
            <a:r>
              <a:rPr lang="en-US" sz="2400" b="1" dirty="0"/>
              <a:t>4. MEMILIH TEMPAT DG KONSUMEN</a:t>
            </a:r>
          </a:p>
          <a:p>
            <a:r>
              <a:rPr lang="en-US" sz="2400" b="1" dirty="0"/>
              <a:t>5. PRODUK BERKUALITAS MENGGUNAKAN MESIN &amp; BAHAN BAKU TERBAIK</a:t>
            </a:r>
          </a:p>
          <a:p>
            <a:r>
              <a:rPr lang="en-US" sz="2400" b="1" dirty="0"/>
              <a:t>6. KONSISTEN DG KEUNGGULAN SDM &amp; PELAYANAN</a:t>
            </a:r>
          </a:p>
          <a:p>
            <a:pPr marL="0" indent="0">
              <a:buNone/>
            </a:pPr>
            <a:r>
              <a:rPr lang="en-US" sz="2400" b="1" dirty="0"/>
              <a:t>        (JAM OPERASI, RAMAH, LAYANAN CEPAT, KUALITAS RASA STABIL,</a:t>
            </a:r>
          </a:p>
          <a:p>
            <a:pPr marL="0" indent="0">
              <a:buNone/>
            </a:pPr>
            <a:r>
              <a:rPr lang="en-US" sz="2400" b="1" dirty="0"/>
              <a:t>        SAPRAS BERSIH, HIGINIS, NYAMAN, AMAN, INDAH &amp; TEPATI JANJI)</a:t>
            </a:r>
          </a:p>
        </p:txBody>
      </p:sp>
    </p:spTree>
    <p:extLst>
      <p:ext uri="{BB962C8B-B14F-4D97-AF65-F5344CB8AC3E}">
        <p14:creationId xmlns:p14="http://schemas.microsoft.com/office/powerpoint/2010/main" val="225373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3B95-BFAE-435A-B7A5-5E8D31EE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683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JATUH BANGUN USAHA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IBU DR. Dra. NURHAYATI SUBAKAT, Apt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45D67-9A74-455D-A827-A47EF1758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485900"/>
            <a:ext cx="10515600" cy="5372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5 </a:t>
            </a:r>
            <a:r>
              <a:rPr lang="en-US" dirty="0" err="1"/>
              <a:t>tahun</a:t>
            </a:r>
            <a:r>
              <a:rPr lang="en-US" dirty="0"/>
              <a:t> di industry </a:t>
            </a:r>
            <a:r>
              <a:rPr lang="en-US" dirty="0" err="1"/>
              <a:t>Wella</a:t>
            </a:r>
            <a:r>
              <a:rPr lang="en-US" dirty="0"/>
              <a:t> Cosmetics </a:t>
            </a:r>
          </a:p>
          <a:p>
            <a:pPr marL="0" indent="0">
              <a:buNone/>
            </a:pPr>
            <a:r>
              <a:rPr lang="en-US" dirty="0"/>
              <a:t>2. 1985 </a:t>
            </a:r>
            <a:r>
              <a:rPr lang="en-US" dirty="0" err="1"/>
              <a:t>membangun</a:t>
            </a:r>
            <a:r>
              <a:rPr lang="en-US" dirty="0"/>
              <a:t> home industry shampoo </a:t>
            </a:r>
            <a:r>
              <a:rPr lang="en-US" dirty="0" err="1"/>
              <a:t>merek</a:t>
            </a:r>
            <a:r>
              <a:rPr lang="en-US" dirty="0"/>
              <a:t> PUTERI (</a:t>
            </a:r>
            <a:r>
              <a:rPr lang="en-US" dirty="0" err="1"/>
              <a:t>kesulitan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),</a:t>
            </a:r>
          </a:p>
          <a:p>
            <a:pPr marL="0" indent="0">
              <a:buNone/>
            </a:pPr>
            <a:r>
              <a:rPr lang="en-US" dirty="0"/>
              <a:t>    1990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terbakar</a:t>
            </a:r>
            <a:r>
              <a:rPr lang="en-US" dirty="0"/>
              <a:t>, </a:t>
            </a:r>
            <a:r>
              <a:rPr lang="en-US" dirty="0" err="1"/>
              <a:t>sempat</a:t>
            </a:r>
            <a:r>
              <a:rPr lang="en-US" dirty="0"/>
              <a:t> </a:t>
            </a:r>
            <a:r>
              <a:rPr lang="en-US" dirty="0" err="1"/>
              <a:t>putus</a:t>
            </a:r>
            <a:r>
              <a:rPr lang="en-US" dirty="0"/>
              <a:t> </a:t>
            </a:r>
            <a:r>
              <a:rPr lang="en-US" dirty="0" err="1"/>
              <a:t>asa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bangkit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prihatin</a:t>
            </a:r>
            <a:r>
              <a:rPr lang="en-US" dirty="0"/>
              <a:t> dg </a:t>
            </a:r>
            <a:r>
              <a:rPr lang="en-US" dirty="0" err="1"/>
              <a:t>tenaga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3. 1995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islami</a:t>
            </a:r>
            <a:r>
              <a:rPr lang="en-US" dirty="0"/>
              <a:t> dg brand WARDAH (MLM &amp; direct selling) </a:t>
            </a:r>
          </a:p>
          <a:p>
            <a:pPr marL="0" indent="0">
              <a:buNone/>
            </a:pPr>
            <a:r>
              <a:rPr lang="en-US" dirty="0"/>
              <a:t>4. 2009 re-branding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+ brand  MAKE OVER, EMINA &amp; IX</a:t>
            </a:r>
          </a:p>
          <a:p>
            <a:pPr marL="0" indent="0">
              <a:buNone/>
            </a:pPr>
            <a:r>
              <a:rPr lang="en-US" dirty="0"/>
              <a:t>    95 </a:t>
            </a:r>
            <a:r>
              <a:rPr lang="en-US" dirty="0" err="1"/>
              <a:t>jt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personal care &amp; make up</a:t>
            </a:r>
          </a:p>
          <a:p>
            <a:pPr marL="0" indent="0">
              <a:buNone/>
            </a:pPr>
            <a:r>
              <a:rPr lang="en-US" dirty="0"/>
              <a:t>5. RISET PASAR, DENGARKAN FEED BACK, MEMAHAMI PASAR, HARGA</a:t>
            </a:r>
          </a:p>
          <a:p>
            <a:pPr marL="0" indent="0">
              <a:buNone/>
            </a:pPr>
            <a:r>
              <a:rPr lang="en-US" dirty="0"/>
              <a:t>    BERSAING </a:t>
            </a:r>
          </a:p>
          <a:p>
            <a:pPr marL="0" indent="0">
              <a:buNone/>
            </a:pPr>
            <a:r>
              <a:rPr lang="en-US" dirty="0"/>
              <a:t>6. KUNCI SUKSES MAU &amp; BISA</a:t>
            </a:r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Kiat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 </a:t>
            </a:r>
            <a:r>
              <a:rPr lang="en-US" dirty="0" err="1"/>
              <a:t>memimpin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keras</a:t>
            </a:r>
            <a:r>
              <a:rPr lang="en-US" b="1" dirty="0"/>
              <a:t> &amp; kultur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positif</a:t>
            </a:r>
            <a:r>
              <a:rPr lang="en-US" b="1" dirty="0"/>
              <a:t>    </a:t>
            </a:r>
          </a:p>
          <a:p>
            <a:pPr marL="0" indent="0">
              <a:buNone/>
            </a:pPr>
            <a:r>
              <a:rPr lang="en-US" dirty="0"/>
              <a:t>    (</a:t>
            </a:r>
            <a:r>
              <a:rPr lang="en-US" dirty="0" err="1"/>
              <a:t>ketuhanan</a:t>
            </a:r>
            <a:r>
              <a:rPr lang="en-US" dirty="0"/>
              <a:t>, </a:t>
            </a:r>
            <a:r>
              <a:rPr lang="en-US" dirty="0" err="1"/>
              <a:t>keteladanan</a:t>
            </a:r>
            <a:r>
              <a:rPr lang="en-US" dirty="0"/>
              <a:t>, </a:t>
            </a:r>
            <a:r>
              <a:rPr lang="en-US" dirty="0" err="1"/>
              <a:t>kekeluargaan</a:t>
            </a:r>
            <a:r>
              <a:rPr lang="en-US" dirty="0"/>
              <a:t>,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, focus pd   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inovasi</a:t>
            </a:r>
            <a:r>
              <a:rPr lang="en-US" dirty="0"/>
              <a:t> / R &amp; 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7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DA7C-BE0C-4FE4-9A06-4D8F2E04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JARINGAN</a:t>
            </a:r>
            <a:r>
              <a:rPr lang="en-US" b="1" dirty="0">
                <a:solidFill>
                  <a:srgbClr val="FF0000"/>
                </a:solidFill>
              </a:rPr>
              <a:t> PEMSARAN EKSPOR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1735-CB2D-46A3-BAD9-6BB673C67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43101"/>
            <a:ext cx="8596668" cy="4098262"/>
          </a:xfrm>
        </p:spPr>
        <p:txBody>
          <a:bodyPr>
            <a:normAutofit/>
          </a:bodyPr>
          <a:lstStyle/>
          <a:p>
            <a:r>
              <a:rPr lang="en-US" sz="3200" dirty="0"/>
              <a:t>1. </a:t>
            </a:r>
            <a:r>
              <a:rPr lang="en-US" sz="3200" dirty="0">
                <a:solidFill>
                  <a:srgbClr val="C00000"/>
                </a:solidFill>
              </a:rPr>
              <a:t>NETASIA</a:t>
            </a:r>
            <a:r>
              <a:rPr lang="en-US" sz="3200" dirty="0">
                <a:solidFill>
                  <a:schemeClr val="accent2"/>
                </a:solidFill>
              </a:rPr>
              <a:t> (PENY)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2. </a:t>
            </a:r>
            <a:r>
              <a:rPr lang="en-US" sz="3200" dirty="0">
                <a:solidFill>
                  <a:srgbClr val="C00000"/>
                </a:solidFill>
              </a:rPr>
              <a:t>TANIVEST</a:t>
            </a:r>
            <a:r>
              <a:rPr lang="en-US" sz="3200" dirty="0">
                <a:solidFill>
                  <a:schemeClr val="accent2"/>
                </a:solidFill>
              </a:rPr>
              <a:t> (JEFRY)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3. </a:t>
            </a:r>
            <a:r>
              <a:rPr lang="en-US" sz="3200" dirty="0">
                <a:solidFill>
                  <a:srgbClr val="C00000"/>
                </a:solidFill>
              </a:rPr>
              <a:t>HOMERASA-CIDEX GLOBAL PTE, LTD</a:t>
            </a:r>
            <a:r>
              <a:rPr lang="en-US" sz="3200" dirty="0">
                <a:solidFill>
                  <a:schemeClr val="accent2"/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2"/>
                </a:solidFill>
              </a:rPr>
              <a:t>       (NADIA KOESWANTO)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4. </a:t>
            </a:r>
            <a:r>
              <a:rPr lang="en-US" sz="3200" dirty="0">
                <a:solidFill>
                  <a:srgbClr val="C00000"/>
                </a:solidFill>
              </a:rPr>
              <a:t>NATSU CULINARY GROUP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2"/>
                </a:solidFill>
              </a:rPr>
              <a:t>       </a:t>
            </a:r>
            <a:r>
              <a:rPr lang="en-US" sz="3200">
                <a:solidFill>
                  <a:schemeClr val="accent2"/>
                </a:solidFill>
              </a:rPr>
              <a:t>(SELVI TANUJAYA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048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EBB0-CEC0-46B3-9859-50B997DE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 PELATIHAN PEMBUATAN HYDROTILLER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BAAE43-0DE5-457F-B202-1899724FE7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054" y="1512621"/>
            <a:ext cx="3683596" cy="508820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B5870F-85B6-485A-B058-6DEE42F591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597021"/>
            <a:ext cx="4184650" cy="30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6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94FB-6AFC-4F56-9A93-87652867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MINIATUR MENARA EFFEL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(INSPIRASI PRODUK BERORIENTASI EKSPOR)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880978-3AB6-4113-A3BC-BE5FC8ADE0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30835" y="1486506"/>
            <a:ext cx="4606479" cy="52767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2D06B-9653-4D6A-AEE4-06B1B5F28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6572249" y="6603337"/>
            <a:ext cx="27622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5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207B-3FA6-4499-A97D-38FE2D5F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6025"/>
          </a:xfrm>
        </p:spPr>
        <p:txBody>
          <a:bodyPr/>
          <a:lstStyle/>
          <a:p>
            <a:pPr algn="ctr"/>
            <a:r>
              <a:rPr lang="en-US" b="1" dirty="0"/>
              <a:t>MINIATUR SPINK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(INSPIRASI PRODUK BERORIENTASI EKSPOR)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8BD830-A028-42D0-8688-2509658BB4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7787" y="2160588"/>
            <a:ext cx="3863214" cy="388143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DF287E-7C35-47FA-9B82-4F2DD24E4E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5953" y="2160588"/>
            <a:ext cx="307179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41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42B5-23C3-4E62-A5B6-684EFE76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8291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MINIATUR MERLION</a:t>
            </a:r>
            <a:br>
              <a:rPr lang="en-US" b="1" dirty="0"/>
            </a:br>
            <a:r>
              <a:rPr lang="en-US" sz="2700" b="1" dirty="0">
                <a:solidFill>
                  <a:srgbClr val="FF0000"/>
                </a:solidFill>
              </a:rPr>
              <a:t>(INSPIRASI PRODUK BERORIENTASI EKSPOR)</a:t>
            </a:r>
            <a:endParaRPr lang="en-US" sz="27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C8250A-CD4C-45D2-8258-1A750CC07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4550" y="365125"/>
            <a:ext cx="5705475" cy="65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3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7B3902-A1E3-4850-91C6-5284D822A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93131"/>
              </p:ext>
            </p:extLst>
          </p:nvPr>
        </p:nvGraphicFramePr>
        <p:xfrm>
          <a:off x="527785" y="859654"/>
          <a:ext cx="9341474" cy="5536279"/>
        </p:xfrm>
        <a:graphic>
          <a:graphicData uri="http://schemas.openxmlformats.org/drawingml/2006/table">
            <a:tbl>
              <a:tblPr/>
              <a:tblGrid>
                <a:gridCol w="324381">
                  <a:extLst>
                    <a:ext uri="{9D8B030D-6E8A-4147-A177-3AD203B41FA5}">
                      <a16:colId xmlns:a16="http://schemas.microsoft.com/office/drawing/2014/main" val="1381361523"/>
                    </a:ext>
                  </a:extLst>
                </a:gridCol>
                <a:gridCol w="2660567">
                  <a:extLst>
                    <a:ext uri="{9D8B030D-6E8A-4147-A177-3AD203B41FA5}">
                      <a16:colId xmlns:a16="http://schemas.microsoft.com/office/drawing/2014/main" val="3355856594"/>
                    </a:ext>
                  </a:extLst>
                </a:gridCol>
                <a:gridCol w="1730024">
                  <a:extLst>
                    <a:ext uri="{9D8B030D-6E8A-4147-A177-3AD203B41FA5}">
                      <a16:colId xmlns:a16="http://schemas.microsoft.com/office/drawing/2014/main" val="533672078"/>
                    </a:ext>
                  </a:extLst>
                </a:gridCol>
                <a:gridCol w="1572747">
                  <a:extLst>
                    <a:ext uri="{9D8B030D-6E8A-4147-A177-3AD203B41FA5}">
                      <a16:colId xmlns:a16="http://schemas.microsoft.com/office/drawing/2014/main" val="2768461622"/>
                    </a:ext>
                  </a:extLst>
                </a:gridCol>
                <a:gridCol w="1546537">
                  <a:extLst>
                    <a:ext uri="{9D8B030D-6E8A-4147-A177-3AD203B41FA5}">
                      <a16:colId xmlns:a16="http://schemas.microsoft.com/office/drawing/2014/main" val="2331861423"/>
                    </a:ext>
                  </a:extLst>
                </a:gridCol>
                <a:gridCol w="1507218">
                  <a:extLst>
                    <a:ext uri="{9D8B030D-6E8A-4147-A177-3AD203B41FA5}">
                      <a16:colId xmlns:a16="http://schemas.microsoft.com/office/drawing/2014/main" val="4260890953"/>
                    </a:ext>
                  </a:extLst>
                </a:gridCol>
              </a:tblGrid>
              <a:tr h="10386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51718"/>
                  </a:ext>
                </a:extLst>
              </a:tr>
              <a:tr h="1038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5536" marR="5536" marT="5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KABUPATEN/KOTA</a:t>
                      </a:r>
                    </a:p>
                  </a:txBody>
                  <a:tcPr marL="5536" marR="5536" marT="5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PERUSAHAAN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TENAGA KERJA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INVESTASI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NILAI PRODUKSI</a:t>
                      </a:r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11612"/>
                  </a:ext>
                </a:extLst>
              </a:tr>
              <a:tr h="153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Buah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(org)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000)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000)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01009"/>
                  </a:ext>
                </a:extLst>
              </a:tr>
              <a:tr h="1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407954"/>
                  </a:ext>
                </a:extLst>
              </a:tr>
              <a:tr h="1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Kabupaten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337443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Tanah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9,267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25,854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3,801,678,487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1,340,027,422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949732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Kotabaru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3,268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10,587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5,122,721,402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186,487,232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987621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Banjar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9,464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27,621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264,201,650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728,852,905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85414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Barito Kuala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2,219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10,960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184,054,532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287,012,727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312260"/>
                  </a:ext>
                </a:extLst>
              </a:tr>
              <a:tr h="430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211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942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13,846,645,738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23,653,649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70681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Hulu Sungai Selatan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814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2,610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25,453,486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80,678,297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85031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Hulu Sungai Tengah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7,405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16,430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286,146,587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1,411,679,796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254467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Hulu Sungai Utara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20,368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37,688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85,072,517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560,935,619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801123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Tabalong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7,955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20,996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415,117,052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757,634,263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246131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Tanah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Bumbu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2,578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6,775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146,473,631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199,028,512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82628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2,129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3,787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1,447,201,997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3,124,875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778878"/>
                  </a:ext>
                </a:extLst>
              </a:tr>
              <a:tr h="1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891641"/>
                  </a:ext>
                </a:extLst>
              </a:tr>
              <a:tr h="1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Kota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577374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Banjarmasin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2,649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30,914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1,388,399,141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3,046,294,732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598704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Banjarbaru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3,829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24,952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1,786,443,826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586,355,523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786148"/>
                  </a:ext>
                </a:extLst>
              </a:tr>
              <a:tr h="96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Kalimantan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Selatan</a:t>
                      </a:r>
                    </a:p>
                  </a:txBody>
                  <a:tcPr marL="5536" marR="5536" marT="55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72,156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220,116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28,799,610,046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9,211,765,552 </a:t>
                      </a:r>
                    </a:p>
                  </a:txBody>
                  <a:tcPr marL="5536" marR="5536" marT="5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06065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E5116DC-833E-4C16-8E0E-4275FE3B663A}"/>
              </a:ext>
            </a:extLst>
          </p:cNvPr>
          <p:cNvSpPr/>
          <p:nvPr/>
        </p:nvSpPr>
        <p:spPr>
          <a:xfrm>
            <a:off x="0" y="6595058"/>
            <a:ext cx="12192000" cy="262942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B14AD-B161-4531-A357-D02FB44EC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489" y="5274950"/>
            <a:ext cx="2323832" cy="1398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2E3142-8E11-4121-936A-AD4A6BD801BF}"/>
              </a:ext>
            </a:extLst>
          </p:cNvPr>
          <p:cNvSpPr txBox="1"/>
          <p:nvPr/>
        </p:nvSpPr>
        <p:spPr>
          <a:xfrm>
            <a:off x="527785" y="312950"/>
            <a:ext cx="1039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fi-FI" b="1" dirty="0">
                <a:solidFill>
                  <a:schemeClr val="accent1">
                    <a:lumMod val="50000"/>
                  </a:schemeClr>
                </a:solidFill>
              </a:rPr>
              <a:t>JUMLAH PERUSAHAAN, TENAGA KERJA, INVESTASI, DAN NILAI PRODUKSI POTENSI INDUSTRI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b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MENURUT 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</a:rPr>
              <a:t>KABUPATEN/KOTA DIPROVINSI KALIMANTAN SELATAN TAHUN 2020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5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24BD64-C6A3-48DD-98EB-DC3C5954AC25}"/>
              </a:ext>
            </a:extLst>
          </p:cNvPr>
          <p:cNvSpPr/>
          <p:nvPr/>
        </p:nvSpPr>
        <p:spPr>
          <a:xfrm>
            <a:off x="0" y="0"/>
            <a:ext cx="12192000" cy="4138863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8E09AA-FD59-4F60-8526-26007116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6" y="410327"/>
            <a:ext cx="10515600" cy="2852737"/>
          </a:xfrm>
        </p:spPr>
        <p:txBody>
          <a:bodyPr/>
          <a:lstStyle/>
          <a:p>
            <a:r>
              <a:rPr lang="en-US" b="1" dirty="0">
                <a:solidFill>
                  <a:srgbClr val="4DB4C9"/>
                </a:solidFill>
                <a:latin typeface="+mn-lt"/>
              </a:rPr>
              <a:t>TERIMA KASIH</a:t>
            </a:r>
            <a:br>
              <a:rPr lang="en-US" b="1" dirty="0">
                <a:solidFill>
                  <a:srgbClr val="4DB4C9"/>
                </a:solidFill>
                <a:latin typeface="+mn-lt"/>
              </a:rPr>
            </a:br>
            <a:endParaRPr lang="en-US" b="1" dirty="0">
              <a:solidFill>
                <a:srgbClr val="4DB4C9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07385-232D-4EBC-8729-E8A5F305C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040045" y="3863000"/>
            <a:ext cx="3298339" cy="198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DE6CA4-1869-4A35-BCE4-55E97CB5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59" y="4862454"/>
            <a:ext cx="955519" cy="133328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6D7024F-CC4D-4AA0-9336-8D79AE45C4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21" t="13419" b="59039"/>
          <a:stretch/>
        </p:blipFill>
        <p:spPr>
          <a:xfrm>
            <a:off x="3477098" y="5002860"/>
            <a:ext cx="1143581" cy="682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94E148-4828-4894-AB6A-2E5BBF0DC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891" y="4964760"/>
            <a:ext cx="682518" cy="682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87089-C71E-4A00-891E-436719593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3547" y="4838227"/>
            <a:ext cx="841520" cy="8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4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1F2E-F899-448B-81B6-2237F92D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24" y="133284"/>
            <a:ext cx="8911687" cy="5715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DATA IKM MAMIN SE KALSEL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36E760-71D6-4A91-98B0-E8C123848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705142"/>
              </p:ext>
            </p:extLst>
          </p:nvPr>
        </p:nvGraphicFramePr>
        <p:xfrm>
          <a:off x="417644" y="704784"/>
          <a:ext cx="9600934" cy="5738939"/>
        </p:xfrm>
        <a:graphic>
          <a:graphicData uri="http://schemas.openxmlformats.org/drawingml/2006/table">
            <a:tbl>
              <a:tblPr/>
              <a:tblGrid>
                <a:gridCol w="713324">
                  <a:extLst>
                    <a:ext uri="{9D8B030D-6E8A-4147-A177-3AD203B41FA5}">
                      <a16:colId xmlns:a16="http://schemas.microsoft.com/office/drawing/2014/main" val="644531227"/>
                    </a:ext>
                  </a:extLst>
                </a:gridCol>
                <a:gridCol w="1940931">
                  <a:extLst>
                    <a:ext uri="{9D8B030D-6E8A-4147-A177-3AD203B41FA5}">
                      <a16:colId xmlns:a16="http://schemas.microsoft.com/office/drawing/2014/main" val="3899692653"/>
                    </a:ext>
                  </a:extLst>
                </a:gridCol>
                <a:gridCol w="1140501">
                  <a:extLst>
                    <a:ext uri="{9D8B030D-6E8A-4147-A177-3AD203B41FA5}">
                      <a16:colId xmlns:a16="http://schemas.microsoft.com/office/drawing/2014/main" val="738581462"/>
                    </a:ext>
                  </a:extLst>
                </a:gridCol>
                <a:gridCol w="974607">
                  <a:extLst>
                    <a:ext uri="{9D8B030D-6E8A-4147-A177-3AD203B41FA5}">
                      <a16:colId xmlns:a16="http://schemas.microsoft.com/office/drawing/2014/main" val="3184544289"/>
                    </a:ext>
                  </a:extLst>
                </a:gridCol>
                <a:gridCol w="1016081">
                  <a:extLst>
                    <a:ext uri="{9D8B030D-6E8A-4147-A177-3AD203B41FA5}">
                      <a16:colId xmlns:a16="http://schemas.microsoft.com/office/drawing/2014/main" val="2332293099"/>
                    </a:ext>
                  </a:extLst>
                </a:gridCol>
                <a:gridCol w="1016081">
                  <a:extLst>
                    <a:ext uri="{9D8B030D-6E8A-4147-A177-3AD203B41FA5}">
                      <a16:colId xmlns:a16="http://schemas.microsoft.com/office/drawing/2014/main" val="3449963162"/>
                    </a:ext>
                  </a:extLst>
                </a:gridCol>
                <a:gridCol w="995345">
                  <a:extLst>
                    <a:ext uri="{9D8B030D-6E8A-4147-A177-3AD203B41FA5}">
                      <a16:colId xmlns:a16="http://schemas.microsoft.com/office/drawing/2014/main" val="3550615414"/>
                    </a:ext>
                  </a:extLst>
                </a:gridCol>
                <a:gridCol w="995345">
                  <a:extLst>
                    <a:ext uri="{9D8B030D-6E8A-4147-A177-3AD203B41FA5}">
                      <a16:colId xmlns:a16="http://schemas.microsoft.com/office/drawing/2014/main" val="1436848417"/>
                    </a:ext>
                  </a:extLst>
                </a:gridCol>
                <a:gridCol w="808719">
                  <a:extLst>
                    <a:ext uri="{9D8B030D-6E8A-4147-A177-3AD203B41FA5}">
                      <a16:colId xmlns:a16="http://schemas.microsoft.com/office/drawing/2014/main" val="1388471020"/>
                    </a:ext>
                  </a:extLst>
                </a:gridCol>
              </a:tblGrid>
              <a:tr h="27682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No.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KAB/KOTA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J  U  M  L  A  H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54270"/>
                  </a:ext>
                </a:extLst>
              </a:tr>
              <a:tr h="511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IKM MAMIN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P-IRT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PKP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HALAL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WAJIB MD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SNI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249805"/>
                  </a:ext>
                </a:extLst>
              </a:tr>
              <a:tr h="394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BANJARMASIN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2,345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2,345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1,853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249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287618"/>
                  </a:ext>
                </a:extLst>
              </a:tr>
              <a:tr h="331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BANJARBARU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953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953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923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658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9893"/>
                  </a:ext>
                </a:extLst>
              </a:tr>
              <a:tr h="331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BANJAR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2,779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422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494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217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357082"/>
                  </a:ext>
                </a:extLst>
              </a:tr>
              <a:tr h="331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BALANGAN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1,729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168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324458"/>
                  </a:ext>
                </a:extLst>
              </a:tr>
              <a:tr h="331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BATOLA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501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266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93046"/>
                  </a:ext>
                </a:extLst>
              </a:tr>
              <a:tr h="331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HSS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430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779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414716"/>
                  </a:ext>
                </a:extLst>
              </a:tr>
              <a:tr h="331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HST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3,292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379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325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809190"/>
                  </a:ext>
                </a:extLst>
              </a:tr>
              <a:tr h="331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HSU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1,329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367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487061"/>
                  </a:ext>
                </a:extLst>
              </a:tr>
              <a:tr h="331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TAPIN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68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157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12324"/>
                  </a:ext>
                </a:extLst>
              </a:tr>
              <a:tr h="331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TABALONG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2,672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50397"/>
                  </a:ext>
                </a:extLst>
              </a:tr>
              <a:tr h="331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TANAH LAUT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</a:rPr>
                        <a:t>  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4,993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809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3035"/>
                  </a:ext>
                </a:extLst>
              </a:tr>
              <a:tr h="394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TANAH BUMBU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1,548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8325"/>
                  </a:ext>
                </a:extLst>
              </a:tr>
              <a:tr h="331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KOTABARU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1,316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206149"/>
                  </a:ext>
                </a:extLst>
              </a:tr>
              <a:tr h="51830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KALSEL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23,955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5,996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6,141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1,530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148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1,526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30 </a:t>
                      </a:r>
                    </a:p>
                  </a:txBody>
                  <a:tcPr marL="3697" marR="3697" marT="3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0204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F5B30BB-7E7E-4595-97A4-4CF74172834C}"/>
              </a:ext>
            </a:extLst>
          </p:cNvPr>
          <p:cNvSpPr/>
          <p:nvPr/>
        </p:nvSpPr>
        <p:spPr>
          <a:xfrm>
            <a:off x="0" y="6595058"/>
            <a:ext cx="12192000" cy="262942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D574F-0AEF-4921-ABC3-39D9243AA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489" y="5274950"/>
            <a:ext cx="2323832" cy="13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9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C216-8399-4315-BD7D-EE8AE16F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88" y="150699"/>
            <a:ext cx="8911687" cy="5474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PEMBINAAN PELAYANAN IKM &amp; 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726B0-779D-4B00-83CA-BB97DC6B6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441" y="1164307"/>
            <a:ext cx="8360443" cy="4110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</a:t>
            </a:r>
            <a:r>
              <a:rPr lang="en-US" sz="28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dirty="0">
                <a:solidFill>
                  <a:srgbClr val="00206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E-SMARTIKM.ID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KARYA GAWI BORNEO (BI KALSEL)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OSS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SIINAS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 SIIKALSEL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SIMANIS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 KLINIK IKM (KONSULAN INDUSTRI)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3435A2-5D6C-4498-A3CE-59DA3326E30F}"/>
              </a:ext>
            </a:extLst>
          </p:cNvPr>
          <p:cNvSpPr/>
          <p:nvPr/>
        </p:nvSpPr>
        <p:spPr>
          <a:xfrm>
            <a:off x="0" y="6595058"/>
            <a:ext cx="12192000" cy="262942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5D5F9-61AD-484A-80BC-625A95AAC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489" y="5274950"/>
            <a:ext cx="2323832" cy="1398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1F66BD-EC71-44A2-AD98-479D042A9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264" y="1004102"/>
            <a:ext cx="1089368" cy="8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E46B-125A-4A99-A3E8-9ADFA436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1525"/>
          </a:xfrm>
        </p:spPr>
        <p:txBody>
          <a:bodyPr/>
          <a:lstStyle/>
          <a:p>
            <a:pPr algn="ctr"/>
            <a:r>
              <a:rPr lang="en-US" b="1" dirty="0"/>
              <a:t>PRODUK UNGGULAN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50BF75-3892-49DE-8B97-829C46229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934821"/>
            <a:ext cx="4185623" cy="5762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PARAMETER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1203A-19D3-4A91-AA11-ADADA212C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650" y="2737245"/>
            <a:ext cx="4952999" cy="3304117"/>
          </a:xfrm>
        </p:spPr>
        <p:txBody>
          <a:bodyPr>
            <a:normAutofit/>
          </a:bodyPr>
          <a:lstStyle/>
          <a:p>
            <a:r>
              <a:rPr lang="en-US" sz="2400" b="1" dirty="0"/>
              <a:t>1. KETERSEDIAAN BAHAN BAKU</a:t>
            </a:r>
          </a:p>
          <a:p>
            <a:r>
              <a:rPr lang="en-US" sz="2400" b="1" dirty="0"/>
              <a:t>2. KEBIJAKAN PEMERINTAH </a:t>
            </a:r>
          </a:p>
          <a:p>
            <a:r>
              <a:rPr lang="en-US" sz="2400" b="1" dirty="0"/>
              <a:t>3. SDM</a:t>
            </a:r>
          </a:p>
          <a:p>
            <a:r>
              <a:rPr lang="en-US" sz="2400" b="1" dirty="0"/>
              <a:t>4. TEKNOLOGI</a:t>
            </a:r>
          </a:p>
          <a:p>
            <a:r>
              <a:rPr lang="en-US" sz="2400" b="1" dirty="0"/>
              <a:t>5. PEMASARAN</a:t>
            </a:r>
          </a:p>
          <a:p>
            <a:r>
              <a:rPr lang="en-US" sz="2400" b="1" dirty="0"/>
              <a:t>6. INOVASI PRODUK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7A9BF5-9EAD-4434-B8F5-89DDFFF1E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04872" y="1934821"/>
            <a:ext cx="4130501" cy="576262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SERTIFIKASI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D4AEB7-7FA5-47B5-970E-C5FBC2C19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4872" y="2737245"/>
            <a:ext cx="4185617" cy="3304117"/>
          </a:xfrm>
        </p:spPr>
        <p:txBody>
          <a:bodyPr>
            <a:normAutofit/>
          </a:bodyPr>
          <a:lstStyle/>
          <a:p>
            <a:r>
              <a:rPr lang="en-US" sz="2400" b="1" dirty="0"/>
              <a:t>1. MEREK</a:t>
            </a:r>
          </a:p>
          <a:p>
            <a:r>
              <a:rPr lang="en-US" sz="2400" b="1" dirty="0"/>
              <a:t>2. PIRT, HALAL, MD,    </a:t>
            </a:r>
          </a:p>
          <a:p>
            <a:r>
              <a:rPr lang="en-US" sz="2400" b="1" dirty="0"/>
              <a:t>    HACCP, &amp; SNI</a:t>
            </a:r>
          </a:p>
          <a:p>
            <a:r>
              <a:rPr lang="en-US" sz="2400" b="1" dirty="0"/>
              <a:t>3. ANGKA PENGENAL GIZI</a:t>
            </a:r>
          </a:p>
          <a:p>
            <a:r>
              <a:rPr lang="en-US" sz="2400" b="1" dirty="0"/>
              <a:t>4. ISO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3435A2-5D6C-4498-A3CE-59DA3326E30F}"/>
              </a:ext>
            </a:extLst>
          </p:cNvPr>
          <p:cNvSpPr/>
          <p:nvPr/>
        </p:nvSpPr>
        <p:spPr>
          <a:xfrm>
            <a:off x="0" y="6595058"/>
            <a:ext cx="12192000" cy="262942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5D5F9-61AD-484A-80BC-625A95AA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489" y="5274950"/>
            <a:ext cx="2323832" cy="13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5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A77C-AB1A-4DF3-AF6D-F0B9908B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7" y="374332"/>
            <a:ext cx="8596668" cy="1006793"/>
          </a:xfrm>
        </p:spPr>
        <p:txBody>
          <a:bodyPr/>
          <a:lstStyle/>
          <a:p>
            <a:r>
              <a:rPr lang="en-US" dirty="0"/>
              <a:t>PRODUK IKM YG MASUK </a:t>
            </a:r>
            <a:r>
              <a:rPr lang="en-US" dirty="0">
                <a:solidFill>
                  <a:srgbClr val="FF0000"/>
                </a:solidFill>
              </a:rPr>
              <a:t>eSmartikm.id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B04247-A31B-4E7F-A655-C71723FCF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086256"/>
              </p:ext>
            </p:extLst>
          </p:nvPr>
        </p:nvGraphicFramePr>
        <p:xfrm>
          <a:off x="677863" y="1562100"/>
          <a:ext cx="8596311" cy="492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87">
                  <a:extLst>
                    <a:ext uri="{9D8B030D-6E8A-4147-A177-3AD203B41FA5}">
                      <a16:colId xmlns:a16="http://schemas.microsoft.com/office/drawing/2014/main" val="2268599839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2344060670"/>
                    </a:ext>
                  </a:extLst>
                </a:gridCol>
                <a:gridCol w="5607049">
                  <a:extLst>
                    <a:ext uri="{9D8B030D-6E8A-4147-A177-3AD203B41FA5}">
                      <a16:colId xmlns:a16="http://schemas.microsoft.com/office/drawing/2014/main" val="2926459151"/>
                    </a:ext>
                  </a:extLst>
                </a:gridCol>
              </a:tblGrid>
              <a:tr h="422179"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KABUPATEN KOTA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MEREK &amp; PRODUK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51905"/>
                  </a:ext>
                </a:extLst>
              </a:tr>
              <a:tr h="104099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BANJARBARU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RKD ( KACANG MADU), RENGGINANG DEKOK, CASHEILA CREATIF (ABON, SIRUP, IKAN SAPAT SAMBAL), DIYANG KINJUT (SASIRANGAN)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95842"/>
                  </a:ext>
                </a:extLst>
              </a:tr>
              <a:tr h="42217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BANJAR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DATOE (KOPI JAHE &amp; RUMAH JAHIT DZ)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17089"/>
                  </a:ext>
                </a:extLst>
              </a:tr>
              <a:tr h="42217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KOTABARU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AMPLANG QITA &amp; REDIA (IKAN ABON)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6095"/>
                  </a:ext>
                </a:extLst>
              </a:tr>
              <a:tr h="72869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TANAH BUMBU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CEMILAN AR (SNACK COOKIES) &amp; KAYU MANIS (KAYU MANIS, CHEKO COFFEE &amp; BERAS MERAH KERAMAT)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96219"/>
                  </a:ext>
                </a:extLst>
              </a:tr>
              <a:tr h="422179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BANJARMASIN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AZZKA SASIRANGAN &amp; ALSAHID SASIRANGAN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070665"/>
                  </a:ext>
                </a:extLst>
              </a:tr>
              <a:tr h="422179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HST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BERKAH SASIRANGAN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864785"/>
                  </a:ext>
                </a:extLst>
              </a:tr>
              <a:tr h="104099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  <a:p>
                      <a:r>
                        <a:rPr lang="en-US" dirty="0"/>
                        <a:t>8.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HSU (1)</a:t>
                      </a:r>
                    </a:p>
                    <a:p>
                      <a:r>
                        <a:rPr lang="en-US" dirty="0"/>
                        <a:t>TABALONG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ABAH JULAK (KERIPIK TEMPE)</a:t>
                      </a:r>
                    </a:p>
                    <a:p>
                      <a:r>
                        <a:rPr lang="en-US" dirty="0"/>
                        <a:t>HAMBURI (BAWANG GORENG)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298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25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33643-5AD2-4DCE-A0CA-E9395752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IGDS 2021 (ALSAHID)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0062C8-EDBA-434B-95D5-06C261082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864" y="775493"/>
            <a:ext cx="6157985" cy="61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9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5C64-A5E0-4AC7-A0B7-F7566808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656416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LOMBA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IFI 2021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600" dirty="0"/>
              <a:t>(SIRUP LIMAU KUIT CASHEILA) 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3D0DA6-DB9D-45AB-B88D-7E81AA256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5725" y="80008"/>
            <a:ext cx="4457700" cy="66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6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4016-5851-4860-9367-B92160E3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49888"/>
            <a:ext cx="8521527" cy="6667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PROGRAM MENINGKATKAN DAYA SAING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CD18D-F2D7-4268-89E2-A493F6A26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74" y="1019175"/>
            <a:ext cx="7416627" cy="561022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KEMENPRIN RI – DIRJEN IKMA</a:t>
            </a:r>
          </a:p>
          <a:p>
            <a:r>
              <a:rPr lang="en-US" dirty="0"/>
              <a:t>1. BCIC (BALI CREATIVE INDUSTRY CENTER) – INCUBATOR BISNISSES</a:t>
            </a:r>
          </a:p>
          <a:p>
            <a:r>
              <a:rPr lang="en-US" dirty="0"/>
              <a:t>2. IGDS (INDONESIA GOOD DESIGNE SELECTION)</a:t>
            </a:r>
          </a:p>
          <a:p>
            <a:r>
              <a:rPr lang="en-US" dirty="0"/>
              <a:t>3. IFI ( INDONESIA FOOD FESTIVAL)</a:t>
            </a:r>
          </a:p>
          <a:p>
            <a:r>
              <a:rPr lang="en-US" dirty="0"/>
              <a:t>4. MOFP ( MODEST FASHION INNOVATION)</a:t>
            </a:r>
          </a:p>
          <a:p>
            <a:r>
              <a:rPr lang="en-US" dirty="0"/>
              <a:t>5. IFTA ( INDONESIA FOOD &amp; CRAFT AWARD)</a:t>
            </a:r>
          </a:p>
          <a:p>
            <a:r>
              <a:rPr lang="en-US" dirty="0"/>
              <a:t>6. ii-MOTION (INDUSTRI INDUSTRIAL MOSLEM EXHIBATION)</a:t>
            </a:r>
          </a:p>
          <a:p>
            <a:r>
              <a:rPr lang="en-US" dirty="0"/>
              <a:t>7. STARTUP INDUSTRY</a:t>
            </a:r>
          </a:p>
          <a:p>
            <a:r>
              <a:rPr lang="en-US" dirty="0"/>
              <a:t>8. eSmartikm.id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BANK INDONESIA</a:t>
            </a:r>
          </a:p>
          <a:p>
            <a:r>
              <a:rPr lang="en-US" dirty="0"/>
              <a:t>1. MUFFEST (MUSLIM FASHION FESTIVAL)</a:t>
            </a:r>
          </a:p>
          <a:p>
            <a:r>
              <a:rPr lang="en-US" dirty="0"/>
              <a:t>2. </a:t>
            </a:r>
            <a:r>
              <a:rPr lang="en-US" dirty="0" err="1"/>
              <a:t>FESyar</a:t>
            </a:r>
            <a:r>
              <a:rPr lang="en-US" dirty="0"/>
              <a:t> (FESTIFAL SYARIAH)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DEKRANAS</a:t>
            </a:r>
          </a:p>
          <a:p>
            <a:r>
              <a:rPr lang="en-US" dirty="0"/>
              <a:t>1. LOMBA TUDUNG SAJI</a:t>
            </a:r>
          </a:p>
          <a:p>
            <a:r>
              <a:rPr lang="en-US" dirty="0"/>
              <a:t>2. BUSANA MUSLIM</a:t>
            </a:r>
          </a:p>
          <a:p>
            <a:r>
              <a:rPr lang="en-US" dirty="0"/>
              <a:t>3. MASKER KAIN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538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2396</TotalTime>
  <Words>1166</Words>
  <Application>Microsoft Office PowerPoint</Application>
  <PresentationFormat>Widescreen</PresentationFormat>
  <Paragraphs>391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Aharoni</vt:lpstr>
      <vt:lpstr>Arial</vt:lpstr>
      <vt:lpstr>Calibri</vt:lpstr>
      <vt:lpstr>Century Gothic</vt:lpstr>
      <vt:lpstr>Trebuchet MS</vt:lpstr>
      <vt:lpstr>Wingdings 3</vt:lpstr>
      <vt:lpstr>Facet</vt:lpstr>
      <vt:lpstr>MENINGKATKAN DAYA SAING PRODUK DAERAH </vt:lpstr>
      <vt:lpstr>PowerPoint Presentation</vt:lpstr>
      <vt:lpstr>DATA IKM MAMIN SE KALSEL</vt:lpstr>
      <vt:lpstr>PEMBINAAN PELAYANAN IKM &amp; IB</vt:lpstr>
      <vt:lpstr>PRODUK UNGGULAN</vt:lpstr>
      <vt:lpstr>PRODUK IKM YG MASUK eSmartikm.id</vt:lpstr>
      <vt:lpstr>IGDS 2021 (ALSAHID)</vt:lpstr>
      <vt:lpstr>LOMBA  IFI 2021 (SIRUP LIMAU KUIT CASHEILA)  </vt:lpstr>
      <vt:lpstr>PROGRAM MENINGKATKAN DAYA SAING</vt:lpstr>
      <vt:lpstr>PowerPoint Presentation</vt:lpstr>
      <vt:lpstr>TIP SUKSES AYAM GORENG KRISPI </vt:lpstr>
      <vt:lpstr>STRATEGI HAUS (GUFRON SYARIF)</vt:lpstr>
      <vt:lpstr>TIP SUKSES KOPI KENANGAN</vt:lpstr>
      <vt:lpstr>JATUH BANGUN USAHA  IBU DR. Dra. NURHAYATI SUBAKAT, Apt</vt:lpstr>
      <vt:lpstr>JARINGAN PEMSARAN EKSPOR</vt:lpstr>
      <vt:lpstr> PELATIHAN PEMBUATAN HYDROTILLER</vt:lpstr>
      <vt:lpstr>MINIATUR MENARA EFFEL (INSPIRASI PRODUK BERORIENTASI EKSPOR) </vt:lpstr>
      <vt:lpstr>MINIATUR SPINK (INSPIRASI PRODUK BERORIENTASI EKSPOR)</vt:lpstr>
      <vt:lpstr>MINIATUR MERLION (INSPIRASI PRODUK BERORIENTASI EKSPOR)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MENINGKATKAN DAYA SAING PRODUK DAERAH</dc:title>
  <dc:creator>Asus</dc:creator>
  <cp:lastModifiedBy>Asus</cp:lastModifiedBy>
  <cp:revision>155</cp:revision>
  <dcterms:created xsi:type="dcterms:W3CDTF">2021-03-10T01:04:17Z</dcterms:created>
  <dcterms:modified xsi:type="dcterms:W3CDTF">2021-07-29T06:14:45Z</dcterms:modified>
  <cp:contentStatus/>
</cp:coreProperties>
</file>